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1" r:id="rId6"/>
    <p:sldId id="263" r:id="rId7"/>
    <p:sldId id="265" r:id="rId8"/>
    <p:sldId id="293" r:id="rId9"/>
    <p:sldId id="294" r:id="rId10"/>
    <p:sldId id="274" r:id="rId11"/>
    <p:sldId id="295" r:id="rId12"/>
    <p:sldId id="276" r:id="rId13"/>
    <p:sldId id="277" r:id="rId14"/>
    <p:sldId id="278" r:id="rId15"/>
    <p:sldId id="279" r:id="rId16"/>
    <p:sldId id="280" r:id="rId17"/>
    <p:sldId id="282" r:id="rId18"/>
    <p:sldId id="297" r:id="rId19"/>
    <p:sldId id="298" r:id="rId20"/>
    <p:sldId id="303" r:id="rId21"/>
    <p:sldId id="300" r:id="rId22"/>
    <p:sldId id="288" r:id="rId23"/>
    <p:sldId id="290" r:id="rId24"/>
    <p:sldId id="301" r:id="rId25"/>
    <p:sldId id="30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8FF"/>
    <a:srgbClr val="F7F7F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11" d="100"/>
          <a:sy n="111"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Picture 3" descr="logotvu"/>
          <p:cNvPicPr>
            <a:picLocks noChangeAspect="1"/>
          </p:cNvPicPr>
          <p:nvPr/>
        </p:nvPicPr>
        <p:blipFill>
          <a:blip r:embed="rId2"/>
          <a:stretch>
            <a:fillRect/>
          </a:stretch>
        </p:blipFill>
        <p:spPr>
          <a:xfrm>
            <a:off x="5248275" y="-148590"/>
            <a:ext cx="1506855" cy="1433195"/>
          </a:xfrm>
          <a:prstGeom prst="rect">
            <a:avLst/>
          </a:prstGeom>
        </p:spPr>
      </p:pic>
      <p:sp>
        <p:nvSpPr>
          <p:cNvPr id="5" name="Text Box 4"/>
          <p:cNvSpPr txBox="1"/>
          <p:nvPr/>
        </p:nvSpPr>
        <p:spPr>
          <a:xfrm>
            <a:off x="1905" y="1032510"/>
            <a:ext cx="12191365" cy="591185"/>
          </a:xfrm>
          <a:prstGeom prst="rect">
            <a:avLst/>
          </a:prstGeom>
          <a:noFill/>
        </p:spPr>
        <p:txBody>
          <a:bodyPr wrap="square" rtlCol="0" anchor="t">
            <a:noAutofit/>
          </a:bodyPr>
          <a:lstStyle/>
          <a:p>
            <a:pPr algn="ctr"/>
            <a:r>
              <a:rPr lang="vi-VN" altLang="en-US" sz="2000" b="1">
                <a:solidFill>
                  <a:schemeClr val="tx1">
                    <a:lumMod val="85000"/>
                    <a:lumOff val="15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TRƯỜNG ĐẠI HỌC TRÀ VINH</a:t>
            </a:r>
            <a:endParaRPr lang="en-US" altLang="zh-CN" i="1">
              <a:solidFill>
                <a:schemeClr val="tx1">
                  <a:lumMod val="85000"/>
                  <a:lumOff val="15000"/>
                </a:schemeClr>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 name="Slide Number Placeholder 5"/>
          <p:cNvSpPr>
            <a:spLocks noGrp="1"/>
          </p:cNvSpPr>
          <p:nvPr>
            <p:ph type="sldNum" sz="quarter" idx="12"/>
          </p:nvPr>
        </p:nvSpPr>
        <p:spPr/>
        <p:txBody>
          <a:bodyPr/>
          <a:lstStyle/>
          <a:p>
            <a:fld id="{9B618960-8005-486C-9A75-10CB2AAC16F9}" type="slidenum">
              <a:rPr lang="en-US" smtClean="0"/>
              <a:t>1</a:t>
            </a:fld>
            <a:endParaRPr lang="en-US"/>
          </a:p>
        </p:txBody>
      </p:sp>
      <p:sp>
        <p:nvSpPr>
          <p:cNvPr id="7" name="Text Box 6"/>
          <p:cNvSpPr txBox="1"/>
          <p:nvPr/>
        </p:nvSpPr>
        <p:spPr>
          <a:xfrm>
            <a:off x="1905" y="2162175"/>
            <a:ext cx="12190095" cy="926465"/>
          </a:xfrm>
          <a:prstGeom prst="rect">
            <a:avLst/>
          </a:prstGeom>
          <a:noFill/>
        </p:spPr>
        <p:txBody>
          <a:bodyPr wrap="square" rtlCol="0">
            <a:noAutofit/>
          </a:bodyPr>
          <a:lstStyle/>
          <a:p>
            <a:pPr algn="ctr"/>
            <a:r>
              <a:rPr lang="en-US" sz="4800" b="1" dirty="0">
                <a:latin typeface="Times New Roman" panose="02020603050405020304" charset="0"/>
                <a:cs typeface="Times New Roman" panose="02020603050405020304" charset="0"/>
              </a:rPr>
              <a:t>THỰC TẬP ĐỒ </a:t>
            </a:r>
            <a:r>
              <a:rPr lang="vi-VN" sz="4800" b="1" dirty="0">
                <a:latin typeface="Times New Roman" panose="02020603050405020304" charset="0"/>
                <a:cs typeface="Times New Roman" panose="02020603050405020304" charset="0"/>
              </a:rPr>
              <a:t>ÁN CHUYÊN</a:t>
            </a:r>
            <a:r>
              <a:rPr lang="en-US" sz="4800" b="1" dirty="0">
                <a:latin typeface="Times New Roman" panose="02020603050405020304" charset="0"/>
                <a:cs typeface="Times New Roman" panose="02020603050405020304" charset="0"/>
              </a:rPr>
              <a:t> NGÀNH</a:t>
            </a:r>
          </a:p>
        </p:txBody>
      </p:sp>
      <p:sp>
        <p:nvSpPr>
          <p:cNvPr id="8" name="Text Box 7"/>
          <p:cNvSpPr txBox="1"/>
          <p:nvPr/>
        </p:nvSpPr>
        <p:spPr>
          <a:xfrm>
            <a:off x="1270" y="3088640"/>
            <a:ext cx="12192000" cy="352425"/>
          </a:xfrm>
          <a:prstGeom prst="rect">
            <a:avLst/>
          </a:prstGeom>
          <a:noFill/>
        </p:spPr>
        <p:txBody>
          <a:bodyPr wrap="square" rtlCol="0">
            <a:spAutoFit/>
          </a:bodyPr>
          <a:lstStyle/>
          <a:p>
            <a:pPr algn="ctr"/>
            <a:r>
              <a:rPr lang="en-US" sz="1700" b="1" dirty="0">
                <a:latin typeface="Times New Roman" panose="02020603050405020304" charset="0"/>
                <a:cs typeface="Times New Roman" panose="02020603050405020304" charset="0"/>
              </a:rPr>
              <a:t>CHUYÊN NGÀNH: CÔNG NGHỆ THÔNG TIN</a:t>
            </a:r>
          </a:p>
        </p:txBody>
      </p:sp>
      <p:sp>
        <p:nvSpPr>
          <p:cNvPr id="11" name="Text Box 10"/>
          <p:cNvSpPr txBox="1"/>
          <p:nvPr/>
        </p:nvSpPr>
        <p:spPr>
          <a:xfrm>
            <a:off x="1270" y="3890010"/>
            <a:ext cx="12190730" cy="275590"/>
          </a:xfrm>
          <a:prstGeom prst="rect">
            <a:avLst/>
          </a:prstGeom>
          <a:noFill/>
        </p:spPr>
        <p:txBody>
          <a:bodyPr wrap="square" rtlCol="0">
            <a:spAutoFit/>
          </a:bodyPr>
          <a:lstStyle/>
          <a:p>
            <a:pPr marL="3657600" lvl="8" indent="457200" algn="l"/>
            <a:r>
              <a:rPr lang="en-US" sz="1200" b="1" dirty="0">
                <a:latin typeface="Times New Roman" panose="02020603050405020304" charset="0"/>
                <a:cs typeface="Times New Roman" panose="02020603050405020304" charset="0"/>
              </a:rPr>
              <a:t>Sinh </a:t>
            </a:r>
            <a:r>
              <a:rPr lang="en-US" sz="1200" b="1" dirty="0" err="1">
                <a:latin typeface="Times New Roman" panose="02020603050405020304" charset="0"/>
                <a:cs typeface="Times New Roman" panose="02020603050405020304" charset="0"/>
              </a:rPr>
              <a:t>viên</a:t>
            </a:r>
            <a:r>
              <a:rPr lang="en-US" sz="1200" b="1" dirty="0">
                <a:latin typeface="Times New Roman" panose="02020603050405020304" charset="0"/>
                <a:cs typeface="Times New Roman" panose="02020603050405020304" charset="0"/>
              </a:rPr>
              <a:t> </a:t>
            </a:r>
            <a:r>
              <a:rPr lang="en-US" sz="1200" b="1" dirty="0" err="1">
                <a:latin typeface="Times New Roman" panose="02020603050405020304" charset="0"/>
                <a:cs typeface="Times New Roman" panose="02020603050405020304" charset="0"/>
              </a:rPr>
              <a:t>thực</a:t>
            </a:r>
            <a:r>
              <a:rPr lang="en-US" sz="1200" b="1" dirty="0">
                <a:latin typeface="Times New Roman" panose="02020603050405020304" charset="0"/>
                <a:cs typeface="Times New Roman" panose="02020603050405020304" charset="0"/>
              </a:rPr>
              <a:t> </a:t>
            </a:r>
            <a:r>
              <a:rPr lang="en-US" sz="1200" b="1" dirty="0" err="1">
                <a:latin typeface="Times New Roman" panose="02020603050405020304" charset="0"/>
                <a:cs typeface="Times New Roman" panose="02020603050405020304" charset="0"/>
              </a:rPr>
              <a:t>hiện</a:t>
            </a:r>
            <a:r>
              <a:rPr lang="en-US" sz="1200" b="1" dirty="0">
                <a:latin typeface="Times New Roman" panose="02020603050405020304" charset="0"/>
                <a:cs typeface="Times New Roman" panose="02020603050405020304" charset="0"/>
              </a:rPr>
              <a:t>: 	</a:t>
            </a:r>
            <a:r>
              <a:rPr lang="vi-VN" altLang="en-US" sz="1200" b="1" dirty="0">
                <a:latin typeface="Times New Roman" panose="02020603050405020304" charset="0"/>
                <a:cs typeface="Times New Roman" panose="02020603050405020304" charset="0"/>
              </a:rPr>
              <a:t>Huỳnh Nhựt Huy</a:t>
            </a:r>
          </a:p>
        </p:txBody>
      </p:sp>
      <p:sp>
        <p:nvSpPr>
          <p:cNvPr id="12" name="Text Box 11"/>
          <p:cNvSpPr txBox="1"/>
          <p:nvPr/>
        </p:nvSpPr>
        <p:spPr>
          <a:xfrm>
            <a:off x="1905" y="4165600"/>
            <a:ext cx="12190095" cy="275590"/>
          </a:xfrm>
          <a:prstGeom prst="rect">
            <a:avLst/>
          </a:prstGeom>
          <a:noFill/>
        </p:spPr>
        <p:txBody>
          <a:bodyPr wrap="square" rtlCol="0">
            <a:spAutoFit/>
          </a:bodyPr>
          <a:lstStyle/>
          <a:p>
            <a:pPr marL="3657600" lvl="8" indent="457200" algn="l"/>
            <a:r>
              <a:rPr lang="en-US" sz="1200" b="1" dirty="0" err="1">
                <a:latin typeface="Times New Roman" panose="02020603050405020304" charset="0"/>
                <a:cs typeface="Times New Roman" panose="02020603050405020304" charset="0"/>
              </a:rPr>
              <a:t>Lớp</a:t>
            </a:r>
            <a:r>
              <a:rPr lang="en-US" sz="1200" b="1" dirty="0">
                <a:latin typeface="Times New Roman" panose="02020603050405020304" charset="0"/>
                <a:cs typeface="Times New Roman" panose="02020603050405020304" charset="0"/>
              </a:rPr>
              <a:t>: 		DA21TTA</a:t>
            </a:r>
          </a:p>
        </p:txBody>
      </p:sp>
      <p:sp>
        <p:nvSpPr>
          <p:cNvPr id="13" name="Text Box 12"/>
          <p:cNvSpPr txBox="1"/>
          <p:nvPr/>
        </p:nvSpPr>
        <p:spPr>
          <a:xfrm>
            <a:off x="2540" y="4512945"/>
            <a:ext cx="12189460" cy="275590"/>
          </a:xfrm>
          <a:prstGeom prst="rect">
            <a:avLst/>
          </a:prstGeom>
          <a:noFill/>
        </p:spPr>
        <p:txBody>
          <a:bodyPr wrap="square" rtlCol="0">
            <a:spAutoFit/>
          </a:bodyPr>
          <a:lstStyle/>
          <a:p>
            <a:pPr marL="3657600" lvl="8" indent="457200" algn="l"/>
            <a:r>
              <a:rPr lang="en-US" sz="1200" b="1" dirty="0" err="1">
                <a:latin typeface="Times New Roman" panose="02020603050405020304" charset="0"/>
                <a:cs typeface="Times New Roman" panose="02020603050405020304" charset="0"/>
              </a:rPr>
              <a:t>Mã</a:t>
            </a:r>
            <a:r>
              <a:rPr lang="en-US" sz="1200" b="1" dirty="0">
                <a:latin typeface="Times New Roman" panose="02020603050405020304" charset="0"/>
                <a:cs typeface="Times New Roman" panose="02020603050405020304" charset="0"/>
              </a:rPr>
              <a:t> </a:t>
            </a:r>
            <a:r>
              <a:rPr lang="en-US" sz="1200" b="1" dirty="0" err="1">
                <a:latin typeface="Times New Roman" panose="02020603050405020304" charset="0"/>
                <a:cs typeface="Times New Roman" panose="02020603050405020304" charset="0"/>
              </a:rPr>
              <a:t>số</a:t>
            </a:r>
            <a:r>
              <a:rPr lang="en-US" sz="1200" b="1" dirty="0">
                <a:latin typeface="Times New Roman" panose="02020603050405020304" charset="0"/>
                <a:cs typeface="Times New Roman" panose="02020603050405020304" charset="0"/>
              </a:rPr>
              <a:t> </a:t>
            </a:r>
            <a:r>
              <a:rPr lang="en-US" sz="1200" b="1" dirty="0" err="1">
                <a:latin typeface="Times New Roman" panose="02020603050405020304" charset="0"/>
                <a:cs typeface="Times New Roman" panose="02020603050405020304" charset="0"/>
              </a:rPr>
              <a:t>sinh</a:t>
            </a:r>
            <a:r>
              <a:rPr lang="en-US" sz="1200" b="1" dirty="0">
                <a:latin typeface="Times New Roman" panose="02020603050405020304" charset="0"/>
                <a:cs typeface="Times New Roman" panose="02020603050405020304" charset="0"/>
              </a:rPr>
              <a:t> </a:t>
            </a:r>
            <a:r>
              <a:rPr lang="en-US" sz="1200" b="1" dirty="0" err="1">
                <a:latin typeface="Times New Roman" panose="02020603050405020304" charset="0"/>
                <a:cs typeface="Times New Roman" panose="02020603050405020304" charset="0"/>
              </a:rPr>
              <a:t>viên</a:t>
            </a:r>
            <a:r>
              <a:rPr lang="en-US" sz="1200" b="1" dirty="0">
                <a:latin typeface="Times New Roman" panose="02020603050405020304" charset="0"/>
                <a:cs typeface="Times New Roman" panose="02020603050405020304" charset="0"/>
              </a:rPr>
              <a:t>: 	110121033</a:t>
            </a:r>
          </a:p>
        </p:txBody>
      </p:sp>
      <p:sp>
        <p:nvSpPr>
          <p:cNvPr id="17" name="Text Box 16"/>
          <p:cNvSpPr txBox="1"/>
          <p:nvPr/>
        </p:nvSpPr>
        <p:spPr>
          <a:xfrm>
            <a:off x="1270" y="3519805"/>
            <a:ext cx="12190730" cy="291465"/>
          </a:xfrm>
          <a:prstGeom prst="rect">
            <a:avLst/>
          </a:prstGeom>
          <a:noFill/>
        </p:spPr>
        <p:txBody>
          <a:bodyPr wrap="square" rtlCol="0">
            <a:spAutoFit/>
          </a:bodyPr>
          <a:lstStyle/>
          <a:p>
            <a:pPr algn="ctr"/>
            <a:r>
              <a:rPr lang="en-US" sz="1300" b="1" dirty="0">
                <a:latin typeface="Times New Roman" panose="02020603050405020304" charset="0"/>
                <a:cs typeface="Times New Roman" panose="02020603050405020304" charset="0"/>
              </a:rPr>
              <a:t>ĐỀ TÀI: XÂY DỰNG WEBSITE BÁN </a:t>
            </a:r>
            <a:r>
              <a:rPr lang="vi-VN" altLang="en-US" sz="1300" b="1" dirty="0">
                <a:latin typeface="Times New Roman" panose="02020603050405020304" charset="0"/>
                <a:cs typeface="Times New Roman" panose="02020603050405020304" charset="0"/>
              </a:rPr>
              <a:t>MÁY CHƠI GAME </a:t>
            </a:r>
          </a:p>
        </p:txBody>
      </p:sp>
      <p:sp>
        <p:nvSpPr>
          <p:cNvPr id="18" name="Text Box 17"/>
          <p:cNvSpPr txBox="1"/>
          <p:nvPr/>
        </p:nvSpPr>
        <p:spPr>
          <a:xfrm>
            <a:off x="0" y="6179185"/>
            <a:ext cx="12192000" cy="291465"/>
          </a:xfrm>
          <a:prstGeom prst="rect">
            <a:avLst/>
          </a:prstGeom>
          <a:noFill/>
        </p:spPr>
        <p:txBody>
          <a:bodyPr wrap="square" rtlCol="0">
            <a:spAutoFit/>
          </a:bodyPr>
          <a:lstStyle/>
          <a:p>
            <a:pPr algn="ctr"/>
            <a:r>
              <a:rPr lang="en-US" sz="1300" b="1" dirty="0" err="1">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Giáo</a:t>
            </a:r>
            <a:r>
              <a:rPr lang="en-US" sz="1300" b="1" dirty="0">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 </a:t>
            </a:r>
            <a:r>
              <a:rPr lang="en-US" sz="1300" b="1" dirty="0" err="1">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viên</a:t>
            </a:r>
            <a:r>
              <a:rPr lang="en-US" sz="1300" b="1" dirty="0">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 </a:t>
            </a:r>
            <a:r>
              <a:rPr lang="en-US" sz="1300" b="1" dirty="0" err="1">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hướng</a:t>
            </a:r>
            <a:r>
              <a:rPr lang="en-US" sz="1300" b="1" dirty="0">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 </a:t>
            </a:r>
            <a:r>
              <a:rPr lang="en-US" sz="1300" b="1" dirty="0" err="1">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dẫn</a:t>
            </a:r>
            <a:r>
              <a:rPr lang="en-US" sz="1300" b="1" dirty="0">
                <a:solidFill>
                  <a:schemeClr val="tx1">
                    <a:alpha val="34000"/>
                  </a:schemeClr>
                </a:solidFill>
                <a:effectLst>
                  <a:glow>
                    <a:schemeClr val="accent1">
                      <a:alpha val="100000"/>
                    </a:schemeClr>
                  </a:glow>
                </a:effectLst>
                <a:latin typeface="Times New Roman" panose="02020603050405020304" charset="0"/>
                <a:cs typeface="Times New Roman" panose="02020603050405020304" charset="0"/>
              </a:rPr>
              <a:t>: Th. Võ Thành C</a:t>
            </a:r>
            <a:r>
              <a:rPr lang="en-US" sz="1300" b="1" dirty="0">
                <a:solidFill>
                  <a:schemeClr val="tx1">
                    <a:alpha val="34000"/>
                  </a:schemeClr>
                </a:solidFill>
                <a:latin typeface="Times New Roman" panose="02020603050405020304" charset="0"/>
                <a:cs typeface="Times New Roman" panose="02020603050405020304" charset="0"/>
              </a:rPr>
              <a:t> </a:t>
            </a:r>
          </a:p>
        </p:txBody>
      </p:sp>
      <p:sp>
        <p:nvSpPr>
          <p:cNvPr id="19" name="Text Box 18"/>
          <p:cNvSpPr txBox="1"/>
          <p:nvPr/>
        </p:nvSpPr>
        <p:spPr>
          <a:xfrm>
            <a:off x="7888605" y="5499100"/>
            <a:ext cx="3232785" cy="306705"/>
          </a:xfrm>
          <a:prstGeom prst="rect">
            <a:avLst/>
          </a:prstGeom>
          <a:noFill/>
        </p:spPr>
        <p:txBody>
          <a:bodyPr wrap="square" rtlCol="0">
            <a:spAutoFit/>
          </a:bodyPr>
          <a:lstStyle/>
          <a:p>
            <a:pPr indent="457200" algn="l"/>
            <a:r>
              <a:rPr lang="en-US" sz="1400" b="1">
                <a:latin typeface="Times New Roman" panose="02020603050405020304" charset="0"/>
                <a:cs typeface="Times New Roman" panose="02020603050405020304" charset="0"/>
              </a:rPr>
              <a:t>Trà Vinh, ngày</a:t>
            </a:r>
            <a:r>
              <a:rPr lang="vi-VN" altLang="en-US" sz="1400" b="1">
                <a:latin typeface="Times New Roman" panose="02020603050405020304" charset="0"/>
                <a:cs typeface="Times New Roman" panose="02020603050405020304" charset="0"/>
              </a:rPr>
              <a:t> 16</a:t>
            </a:r>
            <a:r>
              <a:rPr lang="en-US" sz="1400" b="1">
                <a:latin typeface="Times New Roman" panose="02020603050405020304" charset="0"/>
                <a:cs typeface="Times New Roman" panose="02020603050405020304" charset="0"/>
              </a:rPr>
              <a:t>   tháng   năm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10</a:t>
            </a:fld>
            <a:endParaRPr lang="en-US"/>
          </a:p>
        </p:txBody>
      </p:sp>
      <p:sp>
        <p:nvSpPr>
          <p:cNvPr id="5" name="Text Box 4"/>
          <p:cNvSpPr txBox="1"/>
          <p:nvPr/>
        </p:nvSpPr>
        <p:spPr>
          <a:xfrm>
            <a:off x="0" y="116205"/>
            <a:ext cx="12192635" cy="553085"/>
          </a:xfrm>
          <a:prstGeom prst="rect">
            <a:avLst/>
          </a:prstGeom>
          <a:noFill/>
        </p:spPr>
        <p:txBody>
          <a:bodyPr wrap="square" rtlCol="0">
            <a:spAutoFit/>
          </a:bodyPr>
          <a:lstStyle/>
          <a:p>
            <a:pPr algn="ctr"/>
            <a:r>
              <a:rPr lang="en-US" sz="3000" b="1" dirty="0"/>
              <a:t>CHƯƠNG 3 : HIỆN THỰC HÓA NGHIÊN CỨU</a:t>
            </a:r>
          </a:p>
        </p:txBody>
      </p:sp>
      <p:sp>
        <p:nvSpPr>
          <p:cNvPr id="3" name="Text Box 2"/>
          <p:cNvSpPr txBox="1"/>
          <p:nvPr/>
        </p:nvSpPr>
        <p:spPr>
          <a:xfrm>
            <a:off x="161925" y="755015"/>
            <a:ext cx="5635625" cy="311150"/>
          </a:xfrm>
          <a:prstGeom prst="rect">
            <a:avLst/>
          </a:prstGeom>
          <a:noFill/>
        </p:spPr>
        <p:txBody>
          <a:bodyPr wrap="square" rtlCol="0">
            <a:noAutofit/>
          </a:bodyPr>
          <a:lstStyle/>
          <a:p>
            <a:r>
              <a:rPr lang="en-US" b="1" dirty="0" err="1">
                <a:sym typeface="+mn-ea"/>
              </a:rPr>
              <a:t>Phân</a:t>
            </a:r>
            <a:r>
              <a:rPr lang="en-US" b="1" dirty="0">
                <a:sym typeface="+mn-ea"/>
              </a:rPr>
              <a:t> </a:t>
            </a:r>
            <a:r>
              <a:rPr lang="en-US" b="1" dirty="0" err="1">
                <a:sym typeface="+mn-ea"/>
              </a:rPr>
              <a:t>tích</a:t>
            </a:r>
            <a:r>
              <a:rPr lang="en-US" b="1" dirty="0">
                <a:sym typeface="+mn-ea"/>
              </a:rPr>
              <a:t> </a:t>
            </a:r>
            <a:r>
              <a:rPr lang="en-US" b="1" dirty="0" err="1">
                <a:sym typeface="+mn-ea"/>
              </a:rPr>
              <a:t>và</a:t>
            </a:r>
            <a:r>
              <a:rPr lang="en-US" b="1" dirty="0">
                <a:sym typeface="+mn-ea"/>
              </a:rPr>
              <a:t> </a:t>
            </a:r>
            <a:r>
              <a:rPr lang="en-US" b="1" dirty="0" err="1">
                <a:sym typeface="+mn-ea"/>
              </a:rPr>
              <a:t>thiết</a:t>
            </a:r>
            <a:r>
              <a:rPr lang="en-US" b="1" dirty="0">
                <a:sym typeface="+mn-ea"/>
              </a:rPr>
              <a:t> </a:t>
            </a:r>
            <a:r>
              <a:rPr lang="en-US" b="1" dirty="0" err="1">
                <a:sym typeface="+mn-ea"/>
              </a:rPr>
              <a:t>kế</a:t>
            </a:r>
            <a:r>
              <a:rPr lang="en-US" b="1" dirty="0">
                <a:sym typeface="+mn-ea"/>
              </a:rPr>
              <a:t> </a:t>
            </a:r>
            <a:r>
              <a:rPr lang="en-US" b="1" dirty="0" err="1">
                <a:sym typeface="+mn-ea"/>
              </a:rPr>
              <a:t>dữ</a:t>
            </a:r>
            <a:r>
              <a:rPr lang="en-US" b="1" dirty="0">
                <a:sym typeface="+mn-ea"/>
              </a:rPr>
              <a:t> </a:t>
            </a:r>
            <a:r>
              <a:rPr lang="en-US" b="1" dirty="0" err="1">
                <a:sym typeface="+mn-ea"/>
              </a:rPr>
              <a:t>liệu</a:t>
            </a:r>
            <a:endParaRPr lang="en-US" b="1" dirty="0"/>
          </a:p>
          <a:p>
            <a:endParaRPr lang="en-US" b="1" dirty="0"/>
          </a:p>
        </p:txBody>
      </p:sp>
      <p:pic>
        <p:nvPicPr>
          <p:cNvPr id="2050" name="Picture 1">
            <a:extLst>
              <a:ext uri="{FF2B5EF4-FFF2-40B4-BE49-F238E27FC236}">
                <a16:creationId xmlns:a16="http://schemas.microsoft.com/office/drawing/2014/main" id="{29266137-6F28-22DA-D3F9-F389F7C33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11" y="2076026"/>
            <a:ext cx="11252023" cy="2705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11</a:t>
            </a:fld>
            <a:endParaRPr lang="en-US"/>
          </a:p>
        </p:txBody>
      </p:sp>
      <p:sp>
        <p:nvSpPr>
          <p:cNvPr id="5" name="Text Box 4"/>
          <p:cNvSpPr txBox="1"/>
          <p:nvPr/>
        </p:nvSpPr>
        <p:spPr>
          <a:xfrm>
            <a:off x="0" y="1162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669290"/>
            <a:ext cx="6315075" cy="311150"/>
          </a:xfrm>
          <a:prstGeom prst="rect">
            <a:avLst/>
          </a:prstGeom>
          <a:noFill/>
        </p:spPr>
        <p:txBody>
          <a:bodyPr wrap="square" rtlCol="0">
            <a:noAutofit/>
          </a:bodyPr>
          <a:lstStyle/>
          <a:p>
            <a:r>
              <a:rPr lang="en-US" b="1" dirty="0" err="1">
                <a:latin typeface="Times New Roman" panose="02020603050405020304" pitchFamily="18" charset="0"/>
                <a:cs typeface="Times New Roman" panose="02020603050405020304" pitchFamily="18" charset="0"/>
              </a:rPr>
              <a:t>Tạo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thiết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tổ</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thư</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cho</a:t>
            </a:r>
            <a:r>
              <a:rPr lang="en-US" b="1" dirty="0">
                <a:latin typeface="Times New Roman" panose="02020603050405020304" pitchFamily="18" charset="0"/>
                <a:cs typeface="Times New Roman" panose="02020603050405020304" pitchFamily="18" charset="0"/>
              </a:rPr>
              <a:t> server </a:t>
            </a:r>
            <a:r>
              <a:rPr lang="vi-VN" b="1" dirty="0">
                <a:latin typeface="Times New Roman" panose="02020603050405020304" pitchFamily="18" charset="0"/>
                <a:cs typeface="Times New Roman" panose="02020603050405020304" pitchFamily="18" charset="0"/>
              </a:rPr>
              <a:t>và</a:t>
            </a:r>
            <a:r>
              <a:rPr lang="en-US" b="1" dirty="0">
                <a:latin typeface="Times New Roman" panose="02020603050405020304" pitchFamily="18" charset="0"/>
                <a:cs typeface="Times New Roman" panose="02020603050405020304" pitchFamily="18" charset="0"/>
              </a:rPr>
              <a:t> frontend</a:t>
            </a:r>
          </a:p>
        </p:txBody>
      </p:sp>
      <p:pic>
        <p:nvPicPr>
          <p:cNvPr id="7" name="Picture 6">
            <a:extLst>
              <a:ext uri="{FF2B5EF4-FFF2-40B4-BE49-F238E27FC236}">
                <a16:creationId xmlns:a16="http://schemas.microsoft.com/office/drawing/2014/main" id="{45BE8042-AFD1-9CE0-9316-380A3C7FF69A}"/>
              </a:ext>
            </a:extLst>
          </p:cNvPr>
          <p:cNvPicPr>
            <a:picLocks noChangeAspect="1"/>
          </p:cNvPicPr>
          <p:nvPr/>
        </p:nvPicPr>
        <p:blipFill>
          <a:blip r:embed="rId2"/>
          <a:srcRect l="2995"/>
          <a:stretch/>
        </p:blipFill>
        <p:spPr>
          <a:xfrm>
            <a:off x="4640860" y="1222375"/>
            <a:ext cx="2972927" cy="52502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12</a:t>
            </a:fld>
            <a:endParaRPr lang="en-US"/>
          </a:p>
        </p:txBody>
      </p:sp>
      <p:sp>
        <p:nvSpPr>
          <p:cNvPr id="5" name="Text Box 4"/>
          <p:cNvSpPr txBox="1"/>
          <p:nvPr/>
        </p:nvSpPr>
        <p:spPr>
          <a:xfrm>
            <a:off x="0" y="1162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607060"/>
            <a:ext cx="5635625" cy="311150"/>
          </a:xfrm>
          <a:prstGeom prst="rect">
            <a:avLst/>
          </a:prstGeom>
          <a:noFill/>
        </p:spPr>
        <p:txBody>
          <a:bodyPr wrap="square" rtlCol="0">
            <a:noAutofit/>
          </a:bodyPr>
          <a:lstStyle/>
          <a:p>
            <a:r>
              <a:rPr lang="en-US" b="1" dirty="0" err="1"/>
              <a:t>Thiết</a:t>
            </a:r>
            <a:r>
              <a:rPr lang="en-US" b="1" dirty="0"/>
              <a:t> </a:t>
            </a:r>
            <a:r>
              <a:rPr lang="en-US" b="1" dirty="0" err="1"/>
              <a:t>kế</a:t>
            </a:r>
            <a:r>
              <a:rPr lang="en-US" b="1" dirty="0"/>
              <a:t> </a:t>
            </a:r>
            <a:r>
              <a:rPr lang="en-US" b="1" dirty="0" err="1"/>
              <a:t>trang</a:t>
            </a:r>
            <a:r>
              <a:rPr lang="en-US" b="1" dirty="0"/>
              <a:t> </a:t>
            </a:r>
            <a:r>
              <a:rPr lang="en-US" b="1" dirty="0" err="1"/>
              <a:t>quản</a:t>
            </a:r>
            <a:r>
              <a:rPr lang="en-US" b="1" dirty="0"/>
              <a:t> </a:t>
            </a:r>
            <a:r>
              <a:rPr lang="en-US" b="1" dirty="0" err="1"/>
              <a:t>trị</a:t>
            </a:r>
            <a:r>
              <a:rPr lang="en-US" b="1" dirty="0"/>
              <a:t> </a:t>
            </a:r>
            <a:r>
              <a:rPr lang="en-US" b="1" dirty="0" err="1"/>
              <a:t>cho</a:t>
            </a:r>
            <a:r>
              <a:rPr lang="en-US" b="1" dirty="0"/>
              <a:t> </a:t>
            </a:r>
            <a:r>
              <a:rPr lang="en-US" b="1" dirty="0" err="1"/>
              <a:t>ứng</a:t>
            </a:r>
            <a:r>
              <a:rPr lang="en-US" b="1" dirty="0"/>
              <a:t> </a:t>
            </a:r>
            <a:r>
              <a:rPr lang="en-US" b="1" dirty="0" err="1"/>
              <a:t>dụng</a:t>
            </a:r>
            <a:endParaRPr lang="en-US" b="1" dirty="0"/>
          </a:p>
        </p:txBody>
      </p:sp>
      <p:sp>
        <p:nvSpPr>
          <p:cNvPr id="6" name="Text Box 5"/>
          <p:cNvSpPr txBox="1"/>
          <p:nvPr/>
        </p:nvSpPr>
        <p:spPr>
          <a:xfrm>
            <a:off x="3651250" y="6474460"/>
            <a:ext cx="5080000" cy="337185"/>
          </a:xfrm>
          <a:prstGeom prst="rect">
            <a:avLst/>
          </a:prstGeom>
          <a:noFill/>
          <a:ln w="9525">
            <a:noFill/>
          </a:ln>
        </p:spPr>
        <p:txBody>
          <a:bodyPr>
            <a:spAutoFit/>
          </a:bodyPr>
          <a:lstStyle/>
          <a:p>
            <a:pPr indent="0" algn="ctr"/>
            <a:r>
              <a:rPr lang="en-US" sz="1600">
                <a:latin typeface="Times New Roman" panose="02020603050405020304" charset="0"/>
              </a:rPr>
              <a:t>Giao diện trang quản trị</a:t>
            </a:r>
          </a:p>
        </p:txBody>
      </p:sp>
      <p:pic>
        <p:nvPicPr>
          <p:cNvPr id="3074" name="Picture 1">
            <a:extLst>
              <a:ext uri="{FF2B5EF4-FFF2-40B4-BE49-F238E27FC236}">
                <a16:creationId xmlns:a16="http://schemas.microsoft.com/office/drawing/2014/main" id="{38E632A2-6DD9-AAA9-D5F9-4115E7C86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08" y="1222692"/>
            <a:ext cx="10351332" cy="494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13</a:t>
            </a:fld>
            <a:endParaRPr lang="en-US"/>
          </a:p>
        </p:txBody>
      </p:sp>
      <p:sp>
        <p:nvSpPr>
          <p:cNvPr id="5" name="Text Box 4"/>
          <p:cNvSpPr txBox="1"/>
          <p:nvPr/>
        </p:nvSpPr>
        <p:spPr>
          <a:xfrm>
            <a:off x="0" y="116205"/>
            <a:ext cx="12192635" cy="553085"/>
          </a:xfrm>
          <a:prstGeom prst="rect">
            <a:avLst/>
          </a:prstGeom>
          <a:solidFill>
            <a:schemeClr val="accent4">
              <a:lumMod val="20000"/>
              <a:lumOff val="80000"/>
            </a:schemeClr>
          </a:solid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554990"/>
            <a:ext cx="5635625" cy="311150"/>
          </a:xfrm>
          <a:prstGeom prst="rect">
            <a:avLst/>
          </a:prstGeom>
          <a:noFill/>
        </p:spPr>
        <p:txBody>
          <a:bodyPr wrap="square" rtlCol="0">
            <a:noAutofit/>
          </a:bodyPr>
          <a:lstStyle/>
          <a:p>
            <a:r>
              <a:rPr lang="en-US" b="1" dirty="0" err="1"/>
              <a:t>Thiết</a:t>
            </a:r>
            <a:r>
              <a:rPr lang="en-US" b="1" dirty="0"/>
              <a:t> </a:t>
            </a:r>
            <a:r>
              <a:rPr lang="en-US" b="1" dirty="0" err="1"/>
              <a:t>kế</a:t>
            </a:r>
            <a:r>
              <a:rPr lang="en-US" b="1" dirty="0"/>
              <a:t> </a:t>
            </a:r>
            <a:r>
              <a:rPr lang="en-US" b="1" dirty="0" err="1"/>
              <a:t>trang</a:t>
            </a:r>
            <a:r>
              <a:rPr lang="en-US" b="1" dirty="0"/>
              <a:t> </a:t>
            </a:r>
            <a:r>
              <a:rPr lang="en-US" b="1" dirty="0" err="1"/>
              <a:t>quản</a:t>
            </a:r>
            <a:r>
              <a:rPr lang="en-US" b="1" dirty="0"/>
              <a:t> </a:t>
            </a:r>
            <a:r>
              <a:rPr lang="en-US" b="1" dirty="0" err="1"/>
              <a:t>trị</a:t>
            </a:r>
            <a:r>
              <a:rPr lang="en-US" b="1" dirty="0"/>
              <a:t> </a:t>
            </a:r>
            <a:r>
              <a:rPr lang="en-US" b="1" dirty="0" err="1"/>
              <a:t>cho</a:t>
            </a:r>
            <a:r>
              <a:rPr lang="en-US" b="1" dirty="0"/>
              <a:t> </a:t>
            </a:r>
            <a:r>
              <a:rPr lang="en-US" b="1" dirty="0" err="1"/>
              <a:t>ứng</a:t>
            </a:r>
            <a:r>
              <a:rPr lang="en-US" b="1" dirty="0"/>
              <a:t> </a:t>
            </a:r>
            <a:r>
              <a:rPr lang="en-US" b="1" dirty="0" err="1"/>
              <a:t>dụng</a:t>
            </a:r>
            <a:endParaRPr lang="en-US" b="1" dirty="0"/>
          </a:p>
        </p:txBody>
      </p:sp>
      <p:sp>
        <p:nvSpPr>
          <p:cNvPr id="6" name="Text Box 5"/>
          <p:cNvSpPr txBox="1"/>
          <p:nvPr/>
        </p:nvSpPr>
        <p:spPr>
          <a:xfrm>
            <a:off x="3651250" y="6356350"/>
            <a:ext cx="5080000" cy="337185"/>
          </a:xfrm>
          <a:prstGeom prst="rect">
            <a:avLst/>
          </a:prstGeom>
          <a:noFill/>
          <a:ln w="9525">
            <a:noFill/>
          </a:ln>
        </p:spPr>
        <p:txBody>
          <a:bodyPr>
            <a:spAutoFit/>
          </a:bodyPr>
          <a:lstStyle/>
          <a:p>
            <a:pPr indent="0" algn="ctr"/>
            <a:r>
              <a:rPr lang="en-US" sz="1600">
                <a:latin typeface="Times New Roman" panose="02020603050405020304" charset="0"/>
              </a:rPr>
              <a:t>giao diện thêm sản phẩm</a:t>
            </a:r>
          </a:p>
        </p:txBody>
      </p:sp>
      <p:pic>
        <p:nvPicPr>
          <p:cNvPr id="4098" name="Picture 1">
            <a:extLst>
              <a:ext uri="{FF2B5EF4-FFF2-40B4-BE49-F238E27FC236}">
                <a16:creationId xmlns:a16="http://schemas.microsoft.com/office/drawing/2014/main" id="{EAABDA7E-F8AC-6E83-08CE-DD8A0FB75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41" y="1304925"/>
            <a:ext cx="986505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14</a:t>
            </a:fld>
            <a:endParaRPr lang="en-US"/>
          </a:p>
        </p:txBody>
      </p:sp>
      <p:sp>
        <p:nvSpPr>
          <p:cNvPr id="5" name="Text Box 4"/>
          <p:cNvSpPr txBox="1"/>
          <p:nvPr/>
        </p:nvSpPr>
        <p:spPr>
          <a:xfrm>
            <a:off x="0" y="1162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554990"/>
            <a:ext cx="7616825" cy="311150"/>
          </a:xfrm>
          <a:prstGeom prst="rect">
            <a:avLst/>
          </a:prstGeom>
          <a:noFill/>
        </p:spPr>
        <p:txBody>
          <a:bodyPr wrap="square" rtlCol="0">
            <a:noAutofit/>
          </a:bodyPr>
          <a:lstStyle/>
          <a:p>
            <a:r>
              <a:rPr lang="en-US" b="1" dirty="0" err="1"/>
              <a:t>Kiểm</a:t>
            </a:r>
            <a:r>
              <a:rPr lang="en-US" b="1" dirty="0"/>
              <a:t> </a:t>
            </a:r>
            <a:r>
              <a:rPr lang="en-US" b="1" dirty="0" err="1"/>
              <a:t>tra</a:t>
            </a:r>
            <a:r>
              <a:rPr lang="en-US" b="1" dirty="0"/>
              <a:t> </a:t>
            </a:r>
            <a:r>
              <a:rPr lang="en-US" b="1" dirty="0" err="1"/>
              <a:t>lỗi</a:t>
            </a:r>
            <a:r>
              <a:rPr lang="en-US" b="1" dirty="0"/>
              <a:t> </a:t>
            </a:r>
            <a:r>
              <a:rPr lang="en-US" b="1" dirty="0" err="1"/>
              <a:t>và</a:t>
            </a:r>
            <a:r>
              <a:rPr lang="en-US" b="1" dirty="0"/>
              <a:t> </a:t>
            </a:r>
            <a:r>
              <a:rPr lang="en-US" b="1" dirty="0" err="1"/>
              <a:t>cập</a:t>
            </a:r>
            <a:r>
              <a:rPr lang="en-US" b="1" dirty="0"/>
              <a:t> </a:t>
            </a:r>
            <a:r>
              <a:rPr lang="en-US" b="1" dirty="0" err="1"/>
              <a:t>nhật</a:t>
            </a:r>
            <a:r>
              <a:rPr lang="en-US" b="1" dirty="0"/>
              <a:t> </a:t>
            </a:r>
            <a:r>
              <a:rPr lang="en-US" b="1" dirty="0" err="1"/>
              <a:t>thêm</a:t>
            </a:r>
            <a:r>
              <a:rPr lang="en-US" b="1" dirty="0"/>
              <a:t> </a:t>
            </a:r>
            <a:r>
              <a:rPr lang="en-US" b="1" dirty="0" err="1"/>
              <a:t>chức</a:t>
            </a:r>
            <a:r>
              <a:rPr lang="en-US" b="1" dirty="0"/>
              <a:t> </a:t>
            </a:r>
            <a:r>
              <a:rPr lang="en-US" b="1" dirty="0" err="1"/>
              <a:t>năng</a:t>
            </a:r>
            <a:r>
              <a:rPr lang="en-US" b="1" dirty="0"/>
              <a:t> </a:t>
            </a:r>
            <a:r>
              <a:rPr lang="en-US" b="1" dirty="0" err="1"/>
              <a:t>cho</a:t>
            </a:r>
            <a:r>
              <a:rPr lang="en-US" b="1" dirty="0"/>
              <a:t> </a:t>
            </a:r>
            <a:r>
              <a:rPr lang="en-US" b="1" dirty="0" err="1"/>
              <a:t>trang</a:t>
            </a:r>
            <a:r>
              <a:rPr lang="en-US" b="1" dirty="0"/>
              <a:t> </a:t>
            </a:r>
            <a:r>
              <a:rPr lang="en-US" b="1" dirty="0" err="1"/>
              <a:t>quản</a:t>
            </a:r>
            <a:r>
              <a:rPr lang="en-US" b="1" dirty="0"/>
              <a:t> </a:t>
            </a:r>
            <a:r>
              <a:rPr lang="en-US" b="1" dirty="0" err="1"/>
              <a:t>trị</a:t>
            </a:r>
            <a:endParaRPr lang="en-US" b="1" dirty="0"/>
          </a:p>
        </p:txBody>
      </p:sp>
      <p:sp>
        <p:nvSpPr>
          <p:cNvPr id="6" name="Text Box 5"/>
          <p:cNvSpPr txBox="1"/>
          <p:nvPr/>
        </p:nvSpPr>
        <p:spPr>
          <a:xfrm>
            <a:off x="3651250" y="6356350"/>
            <a:ext cx="5080000" cy="337185"/>
          </a:xfrm>
          <a:prstGeom prst="rect">
            <a:avLst/>
          </a:prstGeom>
          <a:noFill/>
          <a:ln w="9525">
            <a:noFill/>
          </a:ln>
        </p:spPr>
        <p:txBody>
          <a:bodyPr>
            <a:spAutoFit/>
          </a:bodyPr>
          <a:lstStyle/>
          <a:p>
            <a:pPr indent="0" algn="ctr"/>
            <a:r>
              <a:rPr lang="en-US" sz="1600" dirty="0" err="1">
                <a:latin typeface="Times New Roman" panose="02020603050405020304" charset="0"/>
              </a:rPr>
              <a:t>giao</a:t>
            </a:r>
            <a:r>
              <a:rPr lang="en-US" sz="1600" dirty="0">
                <a:latin typeface="Times New Roman" panose="02020603050405020304" charset="0"/>
              </a:rPr>
              <a:t> </a:t>
            </a:r>
            <a:r>
              <a:rPr lang="en-US" sz="1600" dirty="0" err="1">
                <a:latin typeface="Times New Roman" panose="02020603050405020304" charset="0"/>
              </a:rPr>
              <a:t>diện</a:t>
            </a:r>
            <a:r>
              <a:rPr lang="en-US" sz="1600" dirty="0">
                <a:latin typeface="Times New Roman" panose="02020603050405020304" charset="0"/>
              </a:rPr>
              <a:t> </a:t>
            </a:r>
            <a:r>
              <a:rPr lang="vi-VN" sz="1600" dirty="0">
                <a:latin typeface="Times New Roman" panose="02020603050405020304" charset="0"/>
              </a:rPr>
              <a:t>tất cả sản phẩm</a:t>
            </a:r>
            <a:r>
              <a:rPr lang="en-US" sz="1600" dirty="0">
                <a:latin typeface="Times New Roman" panose="02020603050405020304" charset="0"/>
              </a:rPr>
              <a:t> </a:t>
            </a:r>
            <a:r>
              <a:rPr lang="en-US" sz="1600" dirty="0" err="1">
                <a:latin typeface="Times New Roman" panose="02020603050405020304" charset="0"/>
              </a:rPr>
              <a:t>quản</a:t>
            </a:r>
            <a:r>
              <a:rPr lang="en-US" sz="1600" dirty="0">
                <a:latin typeface="Times New Roman" panose="02020603050405020304" charset="0"/>
              </a:rPr>
              <a:t> </a:t>
            </a:r>
            <a:r>
              <a:rPr lang="en-US" sz="1600" dirty="0" err="1">
                <a:latin typeface="Times New Roman" panose="02020603050405020304" charset="0"/>
              </a:rPr>
              <a:t>trị</a:t>
            </a:r>
            <a:endParaRPr lang="en-US" sz="1600" dirty="0">
              <a:latin typeface="Times New Roman" panose="02020603050405020304" charset="0"/>
            </a:endParaRPr>
          </a:p>
        </p:txBody>
      </p:sp>
      <p:pic>
        <p:nvPicPr>
          <p:cNvPr id="5122" name="Picture 1">
            <a:extLst>
              <a:ext uri="{FF2B5EF4-FFF2-40B4-BE49-F238E27FC236}">
                <a16:creationId xmlns:a16="http://schemas.microsoft.com/office/drawing/2014/main" id="{945869C4-9AEA-9639-069B-EFBB37782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94" b="-1431"/>
          <a:stretch>
            <a:fillRect/>
          </a:stretch>
        </p:blipFill>
        <p:spPr bwMode="auto">
          <a:xfrm>
            <a:off x="1059029" y="1241425"/>
            <a:ext cx="10073942"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15</a:t>
            </a:fld>
            <a:endParaRPr lang="en-US"/>
          </a:p>
        </p:txBody>
      </p:sp>
      <p:sp>
        <p:nvSpPr>
          <p:cNvPr id="5" name="Text Box 4"/>
          <p:cNvSpPr txBox="1"/>
          <p:nvPr/>
        </p:nvSpPr>
        <p:spPr>
          <a:xfrm>
            <a:off x="0" y="19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469265"/>
            <a:ext cx="7616825" cy="311150"/>
          </a:xfrm>
          <a:prstGeom prst="rect">
            <a:avLst/>
          </a:prstGeom>
          <a:noFill/>
        </p:spPr>
        <p:txBody>
          <a:bodyPr wrap="square" rtlCol="0">
            <a:noAutofit/>
          </a:bodyPr>
          <a:lstStyle/>
          <a:p>
            <a:r>
              <a:rPr lang="vi-VN" b="1" dirty="0"/>
              <a:t>Quản lý đơn hàng</a:t>
            </a:r>
            <a:r>
              <a:rPr lang="en-US" b="1" dirty="0"/>
              <a:t> </a:t>
            </a:r>
          </a:p>
        </p:txBody>
      </p:sp>
      <p:sp>
        <p:nvSpPr>
          <p:cNvPr id="6" name="Text Box 5"/>
          <p:cNvSpPr txBox="1"/>
          <p:nvPr/>
        </p:nvSpPr>
        <p:spPr>
          <a:xfrm>
            <a:off x="3927475" y="6490970"/>
            <a:ext cx="5080000" cy="337185"/>
          </a:xfrm>
          <a:prstGeom prst="rect">
            <a:avLst/>
          </a:prstGeom>
          <a:noFill/>
          <a:ln w="9525">
            <a:noFill/>
          </a:ln>
        </p:spPr>
        <p:txBody>
          <a:bodyPr>
            <a:spAutoFit/>
          </a:bodyPr>
          <a:lstStyle/>
          <a:p>
            <a:pPr indent="0" algn="ctr"/>
            <a:r>
              <a:rPr lang="vi-VN" sz="1600" dirty="0">
                <a:latin typeface="Times New Roman" panose="02020603050405020304" charset="0"/>
              </a:rPr>
              <a:t>Trang quản lý đơn hàng</a:t>
            </a:r>
            <a:endParaRPr lang="en-US" sz="1600" dirty="0">
              <a:latin typeface="Times New Roman" panose="02020603050405020304" charset="0"/>
            </a:endParaRPr>
          </a:p>
        </p:txBody>
      </p:sp>
      <p:pic>
        <p:nvPicPr>
          <p:cNvPr id="6146" name="Picture 1">
            <a:extLst>
              <a:ext uri="{FF2B5EF4-FFF2-40B4-BE49-F238E27FC236}">
                <a16:creationId xmlns:a16="http://schemas.microsoft.com/office/drawing/2014/main" id="{B857B17C-0DCC-B781-2C27-B31A9FEAD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851" y="1247775"/>
            <a:ext cx="9971305" cy="473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16</a:t>
            </a:fld>
            <a:endParaRPr lang="en-US"/>
          </a:p>
        </p:txBody>
      </p:sp>
      <p:sp>
        <p:nvSpPr>
          <p:cNvPr id="5" name="Text Box 4"/>
          <p:cNvSpPr txBox="1"/>
          <p:nvPr/>
        </p:nvSpPr>
        <p:spPr>
          <a:xfrm>
            <a:off x="0" y="-7048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482600"/>
            <a:ext cx="7616825" cy="311150"/>
          </a:xfrm>
          <a:prstGeom prst="rect">
            <a:avLst/>
          </a:prstGeom>
          <a:noFill/>
        </p:spPr>
        <p:txBody>
          <a:bodyPr wrap="square" rtlCol="0">
            <a:noAutofit/>
          </a:bodyPr>
          <a:lstStyle/>
          <a:p>
            <a:r>
              <a:rPr lang="en-US" b="1" dirty="0" err="1"/>
              <a:t>Thiết</a:t>
            </a:r>
            <a:r>
              <a:rPr lang="en-US" b="1" dirty="0"/>
              <a:t> </a:t>
            </a:r>
            <a:r>
              <a:rPr lang="en-US" b="1" dirty="0" err="1"/>
              <a:t>kế</a:t>
            </a:r>
            <a:r>
              <a:rPr lang="en-US" b="1" dirty="0"/>
              <a:t> </a:t>
            </a:r>
            <a:r>
              <a:rPr lang="en-US" b="1" dirty="0" err="1"/>
              <a:t>dự</a:t>
            </a:r>
            <a:r>
              <a:rPr lang="en-US" b="1" dirty="0"/>
              <a:t> </a:t>
            </a:r>
            <a:r>
              <a:rPr lang="en-US" b="1" dirty="0" err="1"/>
              <a:t>án</a:t>
            </a:r>
            <a:r>
              <a:rPr lang="en-US" b="1" dirty="0"/>
              <a:t> </a:t>
            </a:r>
            <a:r>
              <a:rPr lang="en-US" b="1" dirty="0" err="1"/>
              <a:t>cho</a:t>
            </a:r>
            <a:r>
              <a:rPr lang="en-US" b="1" dirty="0"/>
              <a:t> </a:t>
            </a:r>
            <a:r>
              <a:rPr lang="en-US" b="1" dirty="0" err="1"/>
              <a:t>trang</a:t>
            </a:r>
            <a:r>
              <a:rPr lang="en-US" b="1" dirty="0"/>
              <a:t> </a:t>
            </a:r>
            <a:r>
              <a:rPr lang="en-US" b="1" dirty="0" err="1"/>
              <a:t>giao</a:t>
            </a:r>
            <a:r>
              <a:rPr lang="en-US" b="1" dirty="0"/>
              <a:t> </a:t>
            </a:r>
            <a:r>
              <a:rPr lang="en-US" b="1" dirty="0" err="1"/>
              <a:t>diện</a:t>
            </a:r>
            <a:r>
              <a:rPr lang="en-US" b="1" dirty="0"/>
              <a:t> </a:t>
            </a:r>
            <a:r>
              <a:rPr lang="en-US" b="1" dirty="0" err="1"/>
              <a:t>người</a:t>
            </a:r>
            <a:r>
              <a:rPr lang="en-US" b="1" dirty="0"/>
              <a:t> </a:t>
            </a:r>
            <a:r>
              <a:rPr lang="en-US" b="1" dirty="0" err="1"/>
              <a:t>dùng</a:t>
            </a:r>
            <a:endParaRPr lang="en-US" b="1" dirty="0"/>
          </a:p>
        </p:txBody>
      </p:sp>
      <p:sp>
        <p:nvSpPr>
          <p:cNvPr id="6" name="Text Box 5"/>
          <p:cNvSpPr txBox="1"/>
          <p:nvPr/>
        </p:nvSpPr>
        <p:spPr>
          <a:xfrm>
            <a:off x="3556635" y="6520815"/>
            <a:ext cx="5080000" cy="337185"/>
          </a:xfrm>
          <a:prstGeom prst="rect">
            <a:avLst/>
          </a:prstGeom>
          <a:noFill/>
          <a:ln w="9525">
            <a:noFill/>
          </a:ln>
        </p:spPr>
        <p:txBody>
          <a:bodyPr>
            <a:spAutoFit/>
          </a:bodyPr>
          <a:lstStyle/>
          <a:p>
            <a:pPr indent="0" algn="ctr"/>
            <a:r>
              <a:rPr lang="en-US" sz="1600" dirty="0" err="1">
                <a:latin typeface="Times New Roman" panose="02020603050405020304" charset="0"/>
              </a:rPr>
              <a:t>giao</a:t>
            </a:r>
            <a:r>
              <a:rPr lang="en-US" sz="1600" dirty="0">
                <a:latin typeface="Times New Roman" panose="02020603050405020304" charset="0"/>
              </a:rPr>
              <a:t> </a:t>
            </a:r>
            <a:r>
              <a:rPr lang="en-US" sz="1600" dirty="0" err="1">
                <a:latin typeface="Times New Roman" panose="02020603050405020304" charset="0"/>
              </a:rPr>
              <a:t>diện</a:t>
            </a:r>
            <a:r>
              <a:rPr lang="en-US" sz="1600" dirty="0">
                <a:latin typeface="Times New Roman" panose="02020603050405020304" charset="0"/>
              </a:rPr>
              <a:t> </a:t>
            </a:r>
            <a:r>
              <a:rPr lang="en-US" sz="1600" dirty="0" err="1">
                <a:latin typeface="Times New Roman" panose="02020603050405020304" charset="0"/>
              </a:rPr>
              <a:t>trang</a:t>
            </a:r>
            <a:r>
              <a:rPr lang="en-US" sz="1600" dirty="0">
                <a:latin typeface="Times New Roman" panose="02020603050405020304" charset="0"/>
              </a:rPr>
              <a:t> </a:t>
            </a:r>
            <a:r>
              <a:rPr lang="en-US" sz="1600" dirty="0" err="1">
                <a:latin typeface="Times New Roman" panose="02020603050405020304" charset="0"/>
              </a:rPr>
              <a:t>người</a:t>
            </a:r>
            <a:r>
              <a:rPr lang="en-US" sz="1600" dirty="0">
                <a:latin typeface="Times New Roman" panose="02020603050405020304" charset="0"/>
              </a:rPr>
              <a:t> </a:t>
            </a:r>
            <a:r>
              <a:rPr lang="en-US" sz="1600" dirty="0" err="1">
                <a:latin typeface="Times New Roman" panose="02020603050405020304" charset="0"/>
              </a:rPr>
              <a:t>dùng</a:t>
            </a:r>
            <a:endParaRPr lang="en-US" sz="1600" dirty="0">
              <a:latin typeface="Times New Roman" panose="02020603050405020304" charset="0"/>
            </a:endParaRPr>
          </a:p>
        </p:txBody>
      </p:sp>
      <p:pic>
        <p:nvPicPr>
          <p:cNvPr id="7170" name="Picture 1">
            <a:extLst>
              <a:ext uri="{FF2B5EF4-FFF2-40B4-BE49-F238E27FC236}">
                <a16:creationId xmlns:a16="http://schemas.microsoft.com/office/drawing/2014/main" id="{A4524134-C62C-6E48-8F1F-31E417E87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13" y="1021847"/>
            <a:ext cx="10393773" cy="495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17</a:t>
            </a:fld>
            <a:endParaRPr lang="en-US"/>
          </a:p>
        </p:txBody>
      </p:sp>
      <p:sp>
        <p:nvSpPr>
          <p:cNvPr id="5" name="Text Box 4"/>
          <p:cNvSpPr txBox="1"/>
          <p:nvPr/>
        </p:nvSpPr>
        <p:spPr>
          <a:xfrm>
            <a:off x="0" y="19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554990"/>
            <a:ext cx="7616825" cy="311150"/>
          </a:xfrm>
          <a:prstGeom prst="rect">
            <a:avLst/>
          </a:prstGeom>
          <a:noFill/>
        </p:spPr>
        <p:txBody>
          <a:bodyPr wrap="square" rtlCol="0">
            <a:noAutofit/>
          </a:bodyPr>
          <a:lstStyle/>
          <a:p>
            <a:r>
              <a:rPr lang="en-US" b="1" dirty="0" err="1"/>
              <a:t>Kết</a:t>
            </a:r>
            <a:r>
              <a:rPr lang="en-US" b="1" dirty="0"/>
              <a:t> </a:t>
            </a:r>
            <a:r>
              <a:rPr lang="en-US" b="1" dirty="0" err="1"/>
              <a:t>nối</a:t>
            </a:r>
            <a:r>
              <a:rPr lang="en-US" b="1" dirty="0"/>
              <a:t> </a:t>
            </a:r>
            <a:r>
              <a:rPr lang="en-US" b="1" dirty="0" err="1"/>
              <a:t>lấy</a:t>
            </a:r>
            <a:r>
              <a:rPr lang="en-US" b="1" dirty="0"/>
              <a:t> </a:t>
            </a:r>
            <a:r>
              <a:rPr lang="en-US" b="1" dirty="0" err="1"/>
              <a:t>dữ</a:t>
            </a:r>
            <a:r>
              <a:rPr lang="en-US" b="1" dirty="0"/>
              <a:t> </a:t>
            </a:r>
            <a:r>
              <a:rPr lang="en-US" b="1" dirty="0" err="1"/>
              <a:t>liệu</a:t>
            </a:r>
            <a:endParaRPr lang="en-US" b="1" dirty="0"/>
          </a:p>
        </p:txBody>
      </p:sp>
      <p:sp>
        <p:nvSpPr>
          <p:cNvPr id="6" name="Text Box 5"/>
          <p:cNvSpPr txBox="1"/>
          <p:nvPr/>
        </p:nvSpPr>
        <p:spPr>
          <a:xfrm>
            <a:off x="3556635" y="6384290"/>
            <a:ext cx="5080000" cy="337185"/>
          </a:xfrm>
          <a:prstGeom prst="rect">
            <a:avLst/>
          </a:prstGeom>
          <a:noFill/>
          <a:ln w="9525">
            <a:noFill/>
          </a:ln>
        </p:spPr>
        <p:txBody>
          <a:bodyPr>
            <a:spAutoFit/>
          </a:bodyPr>
          <a:lstStyle/>
          <a:p>
            <a:pPr indent="0" algn="ctr"/>
            <a:r>
              <a:rPr lang="en-US" sz="1600">
                <a:latin typeface="Times New Roman" panose="02020603050405020304" charset="0"/>
              </a:rPr>
              <a:t>giao diện trang sản phẩm</a:t>
            </a:r>
          </a:p>
        </p:txBody>
      </p:sp>
      <p:pic>
        <p:nvPicPr>
          <p:cNvPr id="8194" name="Picture 1">
            <a:extLst>
              <a:ext uri="{FF2B5EF4-FFF2-40B4-BE49-F238E27FC236}">
                <a16:creationId xmlns:a16="http://schemas.microsoft.com/office/drawing/2014/main" id="{A7CADF7B-CF94-70F8-6C82-C96E9FF83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84" y="1329267"/>
            <a:ext cx="10681216" cy="465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18</a:t>
            </a:fld>
            <a:endParaRPr lang="en-US"/>
          </a:p>
        </p:txBody>
      </p:sp>
      <p:sp>
        <p:nvSpPr>
          <p:cNvPr id="5" name="Text Box 4"/>
          <p:cNvSpPr txBox="1"/>
          <p:nvPr/>
        </p:nvSpPr>
        <p:spPr>
          <a:xfrm>
            <a:off x="0" y="19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554990"/>
            <a:ext cx="7616825" cy="311150"/>
          </a:xfrm>
          <a:prstGeom prst="rect">
            <a:avLst/>
          </a:prstGeom>
          <a:noFill/>
        </p:spPr>
        <p:txBody>
          <a:bodyPr wrap="square" rtlCol="0">
            <a:noAutofit/>
          </a:bodyPr>
          <a:lstStyle/>
          <a:p>
            <a:r>
              <a:rPr lang="en-US" b="1" dirty="0" err="1"/>
              <a:t>Kết</a:t>
            </a:r>
            <a:r>
              <a:rPr lang="en-US" b="1" dirty="0"/>
              <a:t> </a:t>
            </a:r>
            <a:r>
              <a:rPr lang="en-US" b="1" dirty="0" err="1"/>
              <a:t>nối</a:t>
            </a:r>
            <a:r>
              <a:rPr lang="en-US" b="1" dirty="0"/>
              <a:t> </a:t>
            </a:r>
            <a:r>
              <a:rPr lang="en-US" b="1" dirty="0" err="1"/>
              <a:t>lấy</a:t>
            </a:r>
            <a:r>
              <a:rPr lang="en-US" b="1" dirty="0"/>
              <a:t> </a:t>
            </a:r>
            <a:r>
              <a:rPr lang="en-US" b="1" dirty="0" err="1"/>
              <a:t>dữ</a:t>
            </a:r>
            <a:r>
              <a:rPr lang="en-US" b="1" dirty="0"/>
              <a:t> </a:t>
            </a:r>
            <a:r>
              <a:rPr lang="en-US" b="1" dirty="0" err="1"/>
              <a:t>liệu</a:t>
            </a:r>
            <a:endParaRPr lang="en-US" b="1" dirty="0"/>
          </a:p>
        </p:txBody>
      </p:sp>
      <p:sp>
        <p:nvSpPr>
          <p:cNvPr id="6" name="Text Box 5"/>
          <p:cNvSpPr txBox="1"/>
          <p:nvPr/>
        </p:nvSpPr>
        <p:spPr>
          <a:xfrm>
            <a:off x="3556635" y="6384290"/>
            <a:ext cx="5080000" cy="337185"/>
          </a:xfrm>
          <a:prstGeom prst="rect">
            <a:avLst/>
          </a:prstGeom>
          <a:noFill/>
          <a:ln w="9525">
            <a:noFill/>
          </a:ln>
        </p:spPr>
        <p:txBody>
          <a:bodyPr>
            <a:spAutoFit/>
          </a:bodyPr>
          <a:lstStyle/>
          <a:p>
            <a:pPr indent="0" algn="ctr"/>
            <a:r>
              <a:rPr lang="vi-VN" altLang="en-US" sz="1600">
                <a:latin typeface="Times New Roman" panose="02020603050405020304" charset="0"/>
              </a:rPr>
              <a:t>chi tiết sản phẩm</a:t>
            </a:r>
          </a:p>
        </p:txBody>
      </p:sp>
      <p:pic>
        <p:nvPicPr>
          <p:cNvPr id="9218" name="Picture 1">
            <a:extLst>
              <a:ext uri="{FF2B5EF4-FFF2-40B4-BE49-F238E27FC236}">
                <a16:creationId xmlns:a16="http://schemas.microsoft.com/office/drawing/2014/main" id="{1A3A2E36-08BD-E992-FFAD-C1BCC6AD8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457" y="1400073"/>
            <a:ext cx="9849343" cy="467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19</a:t>
            </a:fld>
            <a:endParaRPr lang="en-US"/>
          </a:p>
        </p:txBody>
      </p:sp>
      <p:sp>
        <p:nvSpPr>
          <p:cNvPr id="5" name="Text Box 4"/>
          <p:cNvSpPr txBox="1"/>
          <p:nvPr/>
        </p:nvSpPr>
        <p:spPr>
          <a:xfrm>
            <a:off x="0" y="19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p:cNvSpPr txBox="1"/>
          <p:nvPr/>
        </p:nvSpPr>
        <p:spPr>
          <a:xfrm>
            <a:off x="161925" y="554990"/>
            <a:ext cx="7616825" cy="311150"/>
          </a:xfrm>
          <a:prstGeom prst="rect">
            <a:avLst/>
          </a:prstGeom>
          <a:noFill/>
        </p:spPr>
        <p:txBody>
          <a:bodyPr wrap="square" rtlCol="0">
            <a:noAutofit/>
          </a:bodyPr>
          <a:lstStyle/>
          <a:p>
            <a:r>
              <a:rPr lang="en-US" b="1" dirty="0" err="1"/>
              <a:t>Kết</a:t>
            </a:r>
            <a:r>
              <a:rPr lang="en-US" b="1" dirty="0"/>
              <a:t> </a:t>
            </a:r>
            <a:r>
              <a:rPr lang="en-US" b="1" dirty="0" err="1"/>
              <a:t>nối</a:t>
            </a:r>
            <a:r>
              <a:rPr lang="en-US" b="1" dirty="0"/>
              <a:t> </a:t>
            </a:r>
            <a:r>
              <a:rPr lang="en-US" b="1" dirty="0" err="1"/>
              <a:t>lấy</a:t>
            </a:r>
            <a:r>
              <a:rPr lang="en-US" b="1" dirty="0"/>
              <a:t> </a:t>
            </a:r>
            <a:r>
              <a:rPr lang="en-US" b="1" dirty="0" err="1"/>
              <a:t>dữ</a:t>
            </a:r>
            <a:r>
              <a:rPr lang="en-US" b="1" dirty="0"/>
              <a:t> </a:t>
            </a:r>
            <a:r>
              <a:rPr lang="en-US" b="1" dirty="0" err="1"/>
              <a:t>liệu</a:t>
            </a:r>
            <a:endParaRPr lang="en-US" b="1" dirty="0"/>
          </a:p>
        </p:txBody>
      </p:sp>
      <p:sp>
        <p:nvSpPr>
          <p:cNvPr id="6" name="Text Box 5"/>
          <p:cNvSpPr txBox="1"/>
          <p:nvPr/>
        </p:nvSpPr>
        <p:spPr>
          <a:xfrm>
            <a:off x="3556000" y="5019886"/>
            <a:ext cx="5080000" cy="337185"/>
          </a:xfrm>
          <a:prstGeom prst="rect">
            <a:avLst/>
          </a:prstGeom>
          <a:noFill/>
          <a:ln w="9525">
            <a:noFill/>
          </a:ln>
        </p:spPr>
        <p:txBody>
          <a:bodyPr>
            <a:spAutoFit/>
          </a:bodyPr>
          <a:lstStyle/>
          <a:p>
            <a:pPr indent="0" algn="ctr"/>
            <a:r>
              <a:rPr lang="vi-VN" altLang="en-US" sz="1600" dirty="0">
                <a:latin typeface="Times New Roman" panose="02020603050405020304" charset="0"/>
              </a:rPr>
              <a:t>Trang giỏ hàng</a:t>
            </a:r>
          </a:p>
        </p:txBody>
      </p:sp>
      <p:pic>
        <p:nvPicPr>
          <p:cNvPr id="10242" name="Picture 1">
            <a:extLst>
              <a:ext uri="{FF2B5EF4-FFF2-40B4-BE49-F238E27FC236}">
                <a16:creationId xmlns:a16="http://schemas.microsoft.com/office/drawing/2014/main" id="{B11289EF-57D2-03DA-3DF5-A38CDFDD2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10" y="1669521"/>
            <a:ext cx="11205180" cy="295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18960-8005-486C-9A75-10CB2AAC16F9}" type="slidenum">
              <a:rPr lang="en-US" smtClean="0"/>
              <a:t>2</a:t>
            </a:fld>
            <a:endParaRPr lang="en-US"/>
          </a:p>
        </p:txBody>
      </p:sp>
      <p:sp>
        <p:nvSpPr>
          <p:cNvPr id="5" name="Text Box 4"/>
          <p:cNvSpPr txBox="1"/>
          <p:nvPr/>
        </p:nvSpPr>
        <p:spPr>
          <a:xfrm>
            <a:off x="3890645" y="116205"/>
            <a:ext cx="4064000" cy="553085"/>
          </a:xfrm>
          <a:prstGeom prst="rect">
            <a:avLst/>
          </a:prstGeom>
          <a:solidFill>
            <a:schemeClr val="tx1"/>
          </a:solidFill>
        </p:spPr>
        <p:txBody>
          <a:bodyPr wrap="square" rtlCol="0">
            <a:spAutoFit/>
          </a:bodyPr>
          <a:lstStyle/>
          <a:p>
            <a:pPr algn="ctr"/>
            <a:r>
              <a:rPr lang="en-US" sz="3000" b="1">
                <a:solidFill>
                  <a:schemeClr val="bg1"/>
                </a:solidFill>
              </a:rPr>
              <a:t>NỘI DUNG</a:t>
            </a:r>
          </a:p>
        </p:txBody>
      </p:sp>
      <p:sp>
        <p:nvSpPr>
          <p:cNvPr id="7" name="Rectangles 6"/>
          <p:cNvSpPr/>
          <p:nvPr/>
        </p:nvSpPr>
        <p:spPr>
          <a:xfrm>
            <a:off x="1341120" y="126174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CHƯƠNG 1: TỔNG QUAN</a:t>
            </a:r>
          </a:p>
        </p:txBody>
      </p:sp>
      <p:sp>
        <p:nvSpPr>
          <p:cNvPr id="8" name="Rectangles 7"/>
          <p:cNvSpPr/>
          <p:nvPr/>
        </p:nvSpPr>
        <p:spPr>
          <a:xfrm>
            <a:off x="1341120" y="2217420"/>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CHƯƠNG 2 : NGHIÊN CỨU LÝ THUYẾT </a:t>
            </a:r>
          </a:p>
        </p:txBody>
      </p:sp>
      <p:sp>
        <p:nvSpPr>
          <p:cNvPr id="9" name="Rectangles 8"/>
          <p:cNvSpPr/>
          <p:nvPr/>
        </p:nvSpPr>
        <p:spPr>
          <a:xfrm>
            <a:off x="1341120" y="324929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CHƯƠNG 3 : HIỆN THỰC HÓA NGHIÊN CỨU</a:t>
            </a:r>
          </a:p>
        </p:txBody>
      </p:sp>
      <p:sp>
        <p:nvSpPr>
          <p:cNvPr id="10" name="Rectangles 9"/>
          <p:cNvSpPr/>
          <p:nvPr/>
        </p:nvSpPr>
        <p:spPr>
          <a:xfrm>
            <a:off x="1341120" y="4364990"/>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CHƯƠNG 4 : KẾT QUẢ NGHIÊN CỨU</a:t>
            </a:r>
          </a:p>
        </p:txBody>
      </p:sp>
      <p:sp>
        <p:nvSpPr>
          <p:cNvPr id="11" name="Rectangles 10"/>
          <p:cNvSpPr/>
          <p:nvPr/>
        </p:nvSpPr>
        <p:spPr>
          <a:xfrm>
            <a:off x="1341120" y="5480685"/>
            <a:ext cx="9671050" cy="527050"/>
          </a:xfrm>
          <a:prstGeom prst="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t>CHƯƠNG 5 KẾT LUẬN VÀ HƯỚNG PHÁT TRIỂN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a:extLst>
            <a:ext uri="{FF2B5EF4-FFF2-40B4-BE49-F238E27FC236}">
              <a16:creationId xmlns:a16="http://schemas.microsoft.com/office/drawing/2014/main" id="{A9A15166-F256-0152-04F2-C5A1BADCF4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E7EB85-BAC2-5DA6-6716-F29D50701FC1}"/>
              </a:ext>
            </a:extLst>
          </p:cNvPr>
          <p:cNvSpPr>
            <a:spLocks noGrp="1"/>
          </p:cNvSpPr>
          <p:nvPr>
            <p:ph type="sldNum" sz="quarter" idx="12"/>
          </p:nvPr>
        </p:nvSpPr>
        <p:spPr/>
        <p:txBody>
          <a:bodyPr/>
          <a:lstStyle/>
          <a:p>
            <a:fld id="{9B618960-8005-486C-9A75-10CB2AAC16F9}" type="slidenum">
              <a:rPr lang="en-US" smtClean="0"/>
              <a:t>20</a:t>
            </a:fld>
            <a:endParaRPr lang="en-US"/>
          </a:p>
        </p:txBody>
      </p:sp>
      <p:sp>
        <p:nvSpPr>
          <p:cNvPr id="5" name="Text Box 4">
            <a:extLst>
              <a:ext uri="{FF2B5EF4-FFF2-40B4-BE49-F238E27FC236}">
                <a16:creationId xmlns:a16="http://schemas.microsoft.com/office/drawing/2014/main" id="{FDAF6AE2-9A41-6CEF-5679-4684411D5F16}"/>
              </a:ext>
            </a:extLst>
          </p:cNvPr>
          <p:cNvSpPr txBox="1"/>
          <p:nvPr/>
        </p:nvSpPr>
        <p:spPr>
          <a:xfrm>
            <a:off x="0" y="1905"/>
            <a:ext cx="12192635" cy="553085"/>
          </a:xfrm>
          <a:prstGeom prst="rect">
            <a:avLst/>
          </a:prstGeom>
          <a:noFill/>
        </p:spPr>
        <p:txBody>
          <a:bodyPr wrap="square" rtlCol="0">
            <a:spAutoFit/>
          </a:bodyPr>
          <a:lstStyle/>
          <a:p>
            <a:pPr algn="ctr"/>
            <a:r>
              <a:rPr lang="en-US" sz="3000" b="1">
                <a:solidFill>
                  <a:schemeClr val="tx1"/>
                </a:solidFill>
              </a:rPr>
              <a:t>CHƯƠNG 3 : HIỆN THỰC HÓA NGHIÊN CỨU</a:t>
            </a:r>
          </a:p>
        </p:txBody>
      </p:sp>
      <p:sp>
        <p:nvSpPr>
          <p:cNvPr id="3" name="Text Box 2">
            <a:extLst>
              <a:ext uri="{FF2B5EF4-FFF2-40B4-BE49-F238E27FC236}">
                <a16:creationId xmlns:a16="http://schemas.microsoft.com/office/drawing/2014/main" id="{84E1F829-59F9-1413-E7A0-FF54AFDAD61B}"/>
              </a:ext>
            </a:extLst>
          </p:cNvPr>
          <p:cNvSpPr txBox="1"/>
          <p:nvPr/>
        </p:nvSpPr>
        <p:spPr>
          <a:xfrm>
            <a:off x="161925" y="554990"/>
            <a:ext cx="7616825" cy="311150"/>
          </a:xfrm>
          <a:prstGeom prst="rect">
            <a:avLst/>
          </a:prstGeom>
          <a:noFill/>
        </p:spPr>
        <p:txBody>
          <a:bodyPr wrap="square" rtlCol="0">
            <a:noAutofit/>
          </a:bodyPr>
          <a:lstStyle/>
          <a:p>
            <a:r>
              <a:rPr lang="en-US" b="1" dirty="0" err="1"/>
              <a:t>Kết</a:t>
            </a:r>
            <a:r>
              <a:rPr lang="en-US" b="1" dirty="0"/>
              <a:t> </a:t>
            </a:r>
            <a:r>
              <a:rPr lang="en-US" b="1" dirty="0" err="1"/>
              <a:t>nối</a:t>
            </a:r>
            <a:r>
              <a:rPr lang="en-US" b="1" dirty="0"/>
              <a:t> </a:t>
            </a:r>
            <a:r>
              <a:rPr lang="en-US" b="1" dirty="0" err="1"/>
              <a:t>lấy</a:t>
            </a:r>
            <a:r>
              <a:rPr lang="en-US" b="1" dirty="0"/>
              <a:t> </a:t>
            </a:r>
            <a:r>
              <a:rPr lang="en-US" b="1" dirty="0" err="1"/>
              <a:t>dữ</a:t>
            </a:r>
            <a:r>
              <a:rPr lang="en-US" b="1" dirty="0"/>
              <a:t> </a:t>
            </a:r>
            <a:r>
              <a:rPr lang="en-US" b="1" dirty="0" err="1"/>
              <a:t>liệu</a:t>
            </a:r>
            <a:endParaRPr lang="en-US" b="1" dirty="0"/>
          </a:p>
        </p:txBody>
      </p:sp>
      <p:sp>
        <p:nvSpPr>
          <p:cNvPr id="6" name="Text Box 5">
            <a:extLst>
              <a:ext uri="{FF2B5EF4-FFF2-40B4-BE49-F238E27FC236}">
                <a16:creationId xmlns:a16="http://schemas.microsoft.com/office/drawing/2014/main" id="{00B08159-9796-C085-5D90-2F7C070EE68A}"/>
              </a:ext>
            </a:extLst>
          </p:cNvPr>
          <p:cNvSpPr txBox="1"/>
          <p:nvPr/>
        </p:nvSpPr>
        <p:spPr>
          <a:xfrm>
            <a:off x="3556635" y="6384290"/>
            <a:ext cx="5080000" cy="337185"/>
          </a:xfrm>
          <a:prstGeom prst="rect">
            <a:avLst/>
          </a:prstGeom>
          <a:noFill/>
          <a:ln w="9525">
            <a:noFill/>
          </a:ln>
        </p:spPr>
        <p:txBody>
          <a:bodyPr>
            <a:spAutoFit/>
          </a:bodyPr>
          <a:lstStyle/>
          <a:p>
            <a:pPr indent="0" algn="ctr"/>
            <a:r>
              <a:rPr lang="vi-VN" altLang="en-US" sz="1600">
                <a:latin typeface="Times New Roman" panose="02020603050405020304" charset="0"/>
              </a:rPr>
              <a:t>Trang mua hàng</a:t>
            </a:r>
          </a:p>
        </p:txBody>
      </p:sp>
      <p:pic>
        <p:nvPicPr>
          <p:cNvPr id="11266" name="Picture 1">
            <a:extLst>
              <a:ext uri="{FF2B5EF4-FFF2-40B4-BE49-F238E27FC236}">
                <a16:creationId xmlns:a16="http://schemas.microsoft.com/office/drawing/2014/main" id="{ACE811A3-542D-0222-2907-FB43B8896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287" y="1193800"/>
            <a:ext cx="10275425" cy="487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37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21</a:t>
            </a:fld>
            <a:endParaRPr lang="en-US"/>
          </a:p>
        </p:txBody>
      </p:sp>
      <p:sp>
        <p:nvSpPr>
          <p:cNvPr id="3" name="Cloud 2"/>
          <p:cNvSpPr/>
          <p:nvPr/>
        </p:nvSpPr>
        <p:spPr>
          <a:xfrm>
            <a:off x="2296795" y="1972310"/>
            <a:ext cx="3808095" cy="262001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en-US" dirty="0" err="1">
                <a:solidFill>
                  <a:schemeClr val="tx1"/>
                </a:solidFill>
              </a:rPr>
              <a:t>Chức</a:t>
            </a:r>
            <a:r>
              <a:rPr lang="en-US" dirty="0">
                <a:solidFill>
                  <a:schemeClr val="tx1"/>
                </a:solidFill>
              </a:rPr>
              <a:t> </a:t>
            </a:r>
            <a:r>
              <a:rPr lang="en-US" dirty="0" err="1">
                <a:solidFill>
                  <a:schemeClr val="tx1"/>
                </a:solidFill>
              </a:rPr>
              <a:t>năng</a:t>
            </a:r>
            <a:r>
              <a:rPr lang="en-US" dirty="0">
                <a:solidFill>
                  <a:schemeClr val="tx1"/>
                </a:solidFill>
              </a:rPr>
              <a:t> </a:t>
            </a:r>
            <a:r>
              <a:rPr lang="en-US" dirty="0" err="1">
                <a:solidFill>
                  <a:schemeClr val="tx1"/>
                </a:solidFill>
              </a:rPr>
              <a:t>cập</a:t>
            </a:r>
            <a:r>
              <a:rPr lang="en-US" dirty="0">
                <a:solidFill>
                  <a:schemeClr val="tx1"/>
                </a:solidFill>
              </a:rPr>
              <a:t> </a:t>
            </a:r>
            <a:r>
              <a:rPr lang="en-US" dirty="0" err="1">
                <a:solidFill>
                  <a:schemeClr val="tx1"/>
                </a:solidFill>
              </a:rPr>
              <a:t>nhật</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phẩm</a:t>
            </a:r>
            <a:r>
              <a:rPr lang="en-US" dirty="0">
                <a:solidFill>
                  <a:schemeClr val="tx1"/>
                </a:solidFill>
              </a:rPr>
              <a:t> </a:t>
            </a:r>
            <a:r>
              <a:rPr lang="en-US" dirty="0" err="1">
                <a:solidFill>
                  <a:schemeClr val="tx1"/>
                </a:solidFill>
              </a:rPr>
              <a:t>như</a:t>
            </a:r>
            <a:r>
              <a:rPr lang="en-US" dirty="0">
                <a:solidFill>
                  <a:schemeClr val="tx1"/>
                </a:solidFill>
              </a:rPr>
              <a:t> </a:t>
            </a:r>
            <a:r>
              <a:rPr lang="en-US" dirty="0" err="1">
                <a:solidFill>
                  <a:schemeClr val="tx1"/>
                </a:solidFill>
              </a:rPr>
              <a:t>thông</a:t>
            </a:r>
            <a:r>
              <a:rPr lang="en-US" dirty="0">
                <a:solidFill>
                  <a:schemeClr val="tx1"/>
                </a:solidFill>
              </a:rPr>
              <a:t> tin </a:t>
            </a:r>
            <a:r>
              <a:rPr lang="en-US" dirty="0" err="1">
                <a:solidFill>
                  <a:schemeClr val="tx1"/>
                </a:solidFill>
              </a:rPr>
              <a:t>sản</a:t>
            </a:r>
            <a:r>
              <a:rPr lang="en-US" dirty="0">
                <a:solidFill>
                  <a:schemeClr val="tx1"/>
                </a:solidFill>
              </a:rPr>
              <a:t> </a:t>
            </a:r>
            <a:r>
              <a:rPr lang="en-US" dirty="0" err="1">
                <a:solidFill>
                  <a:schemeClr val="tx1"/>
                </a:solidFill>
              </a:rPr>
              <a:t>phẩm</a:t>
            </a:r>
            <a:r>
              <a:rPr lang="en-US" dirty="0">
                <a:solidFill>
                  <a:schemeClr val="tx1"/>
                </a:solidFill>
              </a:rPr>
              <a:t> ở </a:t>
            </a:r>
            <a:r>
              <a:rPr lang="en-US" dirty="0" err="1">
                <a:solidFill>
                  <a:schemeClr val="tx1"/>
                </a:solidFill>
              </a:rPr>
              <a:t>trang</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trị</a:t>
            </a:r>
            <a:r>
              <a:rPr lang="en-US" dirty="0">
                <a:solidFill>
                  <a:schemeClr val="tx1"/>
                </a:solidFill>
              </a:rPr>
              <a:t> </a:t>
            </a:r>
            <a:r>
              <a:rPr lang="en-US" dirty="0" err="1">
                <a:solidFill>
                  <a:schemeClr val="tx1"/>
                </a:solidFill>
              </a:rPr>
              <a:t>dành</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chủ</a:t>
            </a:r>
            <a:r>
              <a:rPr lang="en-US" dirty="0">
                <a:solidFill>
                  <a:schemeClr val="tx1"/>
                </a:solidFill>
              </a:rPr>
              <a:t> </a:t>
            </a:r>
            <a:r>
              <a:rPr lang="en-US" dirty="0" err="1">
                <a:solidFill>
                  <a:schemeClr val="tx1"/>
                </a:solidFill>
              </a:rPr>
              <a:t>cửa</a:t>
            </a:r>
            <a:r>
              <a:rPr lang="en-US" dirty="0">
                <a:solidFill>
                  <a:schemeClr val="tx1"/>
                </a:solidFill>
              </a:rPr>
              <a:t> </a:t>
            </a:r>
            <a:r>
              <a:rPr lang="en-US" dirty="0" err="1">
                <a:solidFill>
                  <a:schemeClr val="tx1"/>
                </a:solidFill>
              </a:rPr>
              <a:t>hàng</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hoặc</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quản</a:t>
            </a:r>
            <a:r>
              <a:rPr lang="en-US" dirty="0">
                <a:solidFill>
                  <a:schemeClr val="tx1"/>
                </a:solidFill>
              </a:rPr>
              <a:t> </a:t>
            </a:r>
            <a:r>
              <a:rPr lang="en-US" dirty="0" err="1">
                <a:solidFill>
                  <a:schemeClr val="tx1"/>
                </a:solidFill>
              </a:rPr>
              <a:t>lý</a:t>
            </a:r>
            <a:r>
              <a:rPr lang="en-US" dirty="0">
                <a:solidFill>
                  <a:schemeClr val="tx1"/>
                </a:solidFill>
              </a:rPr>
              <a:t>,…</a:t>
            </a:r>
          </a:p>
        </p:txBody>
      </p:sp>
      <p:sp>
        <p:nvSpPr>
          <p:cNvPr id="4" name="Cloud 3"/>
          <p:cNvSpPr/>
          <p:nvPr/>
        </p:nvSpPr>
        <p:spPr>
          <a:xfrm>
            <a:off x="5930900" y="3064510"/>
            <a:ext cx="5535930"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600" dirty="0">
                <a:solidFill>
                  <a:schemeClr val="tx1"/>
                </a:solidFill>
                <a:latin typeface="Arial" panose="020B0604020202020204" pitchFamily="34" charset="0"/>
                <a:cs typeface="Arial" panose="020B0604020202020204" pitchFamily="34" charset="0"/>
              </a:rPr>
              <a:t>Thành công tạo được thanh tìm kiếm với chức năng tìm kiếm sản phẩm có trong </a:t>
            </a:r>
            <a:r>
              <a:rPr lang="vi-VN" altLang="en-US" sz="1600" dirty="0" err="1">
                <a:solidFill>
                  <a:schemeClr val="tx1"/>
                </a:solidFill>
                <a:latin typeface="Arial" panose="020B0604020202020204" pitchFamily="34" charset="0"/>
                <a:cs typeface="Arial" panose="020B0604020202020204" pitchFamily="34" charset="0"/>
              </a:rPr>
              <a:t>website</a:t>
            </a:r>
            <a:r>
              <a:rPr lang="vi-VN" altLang="en-US" sz="1600" dirty="0">
                <a:solidFill>
                  <a:schemeClr val="tx1"/>
                </a:solidFill>
                <a:latin typeface="Arial" panose="020B0604020202020204" pitchFamily="34" charset="0"/>
                <a:cs typeface="Arial" panose="020B0604020202020204" pitchFamily="34" charset="0"/>
              </a:rPr>
              <a:t> bán hàng. Với giá cả, lọc được với các khoảng giá được lập trình.</a:t>
            </a:r>
          </a:p>
        </p:txBody>
      </p:sp>
      <p:sp>
        <p:nvSpPr>
          <p:cNvPr id="7" name="Cloud 6"/>
          <p:cNvSpPr/>
          <p:nvPr/>
        </p:nvSpPr>
        <p:spPr>
          <a:xfrm>
            <a:off x="8165465" y="-49784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0" name="Cloud 9"/>
          <p:cNvSpPr/>
          <p:nvPr/>
        </p:nvSpPr>
        <p:spPr>
          <a:xfrm>
            <a:off x="-589915" y="563753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1" name="Cloud 10"/>
          <p:cNvSpPr/>
          <p:nvPr/>
        </p:nvSpPr>
        <p:spPr>
          <a:xfrm>
            <a:off x="5930900" y="782955"/>
            <a:ext cx="3177540" cy="196786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400" dirty="0">
                <a:solidFill>
                  <a:schemeClr val="tx1"/>
                </a:solidFill>
                <a:latin typeface="Arial" panose="020B0604020202020204" pitchFamily="34" charset="0"/>
                <a:cs typeface="Arial" panose="020B0604020202020204" pitchFamily="34" charset="0"/>
              </a:rPr>
              <a:t>Giao diện chức năng xem thông tin đơn hàng mà khách hàng đã đặt ở giao diện người dùng ở trang quản trị.</a:t>
            </a:r>
          </a:p>
        </p:txBody>
      </p:sp>
      <p:sp>
        <p:nvSpPr>
          <p:cNvPr id="12" name="Cloud 11"/>
          <p:cNvSpPr/>
          <p:nvPr/>
        </p:nvSpPr>
        <p:spPr>
          <a:xfrm>
            <a:off x="1873885" y="4819650"/>
            <a:ext cx="3185795" cy="227012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400" dirty="0">
                <a:solidFill>
                  <a:schemeClr val="tx1"/>
                </a:solidFill>
                <a:latin typeface="Arial" panose="020B0604020202020204" pitchFamily="34" charset="0"/>
                <a:cs typeface="Arial" panose="020B0604020202020204" pitchFamily="34" charset="0"/>
              </a:rPr>
              <a:t>Giao diện chức năng tìm kiếm làm cho người quản trị dễ dàng làm việc.</a:t>
            </a:r>
          </a:p>
        </p:txBody>
      </p:sp>
      <p:sp>
        <p:nvSpPr>
          <p:cNvPr id="13" name="Cloud 12"/>
          <p:cNvSpPr/>
          <p:nvPr/>
        </p:nvSpPr>
        <p:spPr>
          <a:xfrm>
            <a:off x="-196215" y="177800"/>
            <a:ext cx="3218815" cy="241490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400" dirty="0">
                <a:solidFill>
                  <a:schemeClr val="tx1"/>
                </a:solidFill>
                <a:latin typeface="Arial" panose="020B0604020202020204" pitchFamily="34" charset="0"/>
                <a:cs typeface="Arial" panose="020B0604020202020204" pitchFamily="34" charset="0"/>
              </a:rPr>
              <a:t>Thiết kế thành công trang người dùng bằng </a:t>
            </a:r>
            <a:r>
              <a:rPr lang="vi-VN" altLang="en-US" sz="1400" dirty="0" err="1">
                <a:solidFill>
                  <a:schemeClr val="tx1"/>
                </a:solidFill>
                <a:latin typeface="Arial" panose="020B0604020202020204" pitchFamily="34" charset="0"/>
                <a:cs typeface="Arial" panose="020B0604020202020204" pitchFamily="34" charset="0"/>
              </a:rPr>
              <a:t>reactjs</a:t>
            </a:r>
            <a:r>
              <a:rPr lang="vi-VN" altLang="en-US" sz="1400" dirty="0">
                <a:solidFill>
                  <a:schemeClr val="tx1"/>
                </a:solidFill>
                <a:latin typeface="Arial" panose="020B0604020202020204" pitchFamily="34" charset="0"/>
                <a:cs typeface="Arial" panose="020B0604020202020204" pitchFamily="34" charset="0"/>
              </a:rPr>
              <a:t> đơn giản, dễ tiếp cận với </a:t>
            </a:r>
          </a:p>
          <a:p>
            <a:pPr algn="just"/>
            <a:r>
              <a:rPr lang="vi-VN" altLang="en-US" sz="1400" dirty="0">
                <a:solidFill>
                  <a:schemeClr val="tx1"/>
                </a:solidFill>
                <a:latin typeface="Arial" panose="020B0604020202020204" pitchFamily="34" charset="0"/>
                <a:cs typeface="Arial" panose="020B0604020202020204" pitchFamily="34" charset="0"/>
              </a:rPr>
              <a:t>các chức năng vừa đủ.</a:t>
            </a:r>
          </a:p>
        </p:txBody>
      </p:sp>
      <p:sp>
        <p:nvSpPr>
          <p:cNvPr id="14" name="Cloud 13"/>
          <p:cNvSpPr/>
          <p:nvPr/>
        </p:nvSpPr>
        <p:spPr>
          <a:xfrm>
            <a:off x="-1138555" y="32016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5" name="Cloud 14"/>
          <p:cNvSpPr/>
          <p:nvPr/>
        </p:nvSpPr>
        <p:spPr>
          <a:xfrm>
            <a:off x="3528695" y="-25654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6" name="Cloud 15"/>
          <p:cNvSpPr/>
          <p:nvPr/>
        </p:nvSpPr>
        <p:spPr>
          <a:xfrm>
            <a:off x="9857740" y="892810"/>
            <a:ext cx="3094355" cy="185801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400" dirty="0">
                <a:solidFill>
                  <a:schemeClr val="tx1"/>
                </a:solidFill>
                <a:latin typeface="Arial" panose="020B0604020202020204" pitchFamily="34" charset="0"/>
                <a:cs typeface="Arial" panose="020B0604020202020204" pitchFamily="34" charset="0"/>
                <a:sym typeface="+mn-ea"/>
              </a:rPr>
              <a:t>Giao diện xem thông tin sản tẩm, chức năng sửa và xóa sản phẩm ở trang quản trị.</a:t>
            </a:r>
            <a:endParaRPr lang="vi-VN" altLang="en-US" sz="1400" dirty="0">
              <a:solidFill>
                <a:schemeClr val="tx1"/>
              </a:solidFill>
              <a:latin typeface="Arial" panose="020B0604020202020204" pitchFamily="34" charset="0"/>
              <a:cs typeface="Arial" panose="020B0604020202020204" pitchFamily="34" charset="0"/>
            </a:endParaRPr>
          </a:p>
        </p:txBody>
      </p:sp>
      <p:sp>
        <p:nvSpPr>
          <p:cNvPr id="6" name="Text Box 5"/>
          <p:cNvSpPr txBox="1"/>
          <p:nvPr/>
        </p:nvSpPr>
        <p:spPr>
          <a:xfrm>
            <a:off x="-635" y="-15240"/>
            <a:ext cx="12192635" cy="553085"/>
          </a:xfrm>
          <a:prstGeom prst="rect">
            <a:avLst/>
          </a:prstGeom>
          <a:noFill/>
        </p:spPr>
        <p:txBody>
          <a:bodyPr wrap="square" rtlCol="0">
            <a:spAutoFit/>
          </a:bodyPr>
          <a:lstStyle/>
          <a:p>
            <a:pPr algn="ctr"/>
            <a:r>
              <a:rPr lang="en-US" sz="3000" b="1">
                <a:solidFill>
                  <a:schemeClr val="tx1"/>
                </a:solidFill>
              </a:rPr>
              <a:t>CHƯƠNG 4 : KẾT QUẢ NGHIÊN CỨU</a:t>
            </a:r>
          </a:p>
        </p:txBody>
      </p:sp>
      <p:sp>
        <p:nvSpPr>
          <p:cNvPr id="8" name="Cloud 7"/>
          <p:cNvSpPr/>
          <p:nvPr/>
        </p:nvSpPr>
        <p:spPr>
          <a:xfrm>
            <a:off x="5401945" y="609219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9" name="Cloud 8"/>
          <p:cNvSpPr/>
          <p:nvPr/>
        </p:nvSpPr>
        <p:spPr>
          <a:xfrm>
            <a:off x="10955020" y="515239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6" name="Picture 5" descr="dcacab44-8c00-4ceb-a383-0a8601c46b2b"/>
          <p:cNvPicPr>
            <a:picLocks noChangeAspect="1"/>
          </p:cNvPicPr>
          <p:nvPr/>
        </p:nvPicPr>
        <p:blipFill>
          <a:blip r:embed="rId2"/>
          <a:stretch>
            <a:fillRect/>
          </a:stretch>
        </p:blipFill>
        <p:spPr>
          <a:xfrm>
            <a:off x="4457700" y="4645660"/>
            <a:ext cx="2924810" cy="2056130"/>
          </a:xfrm>
          <a:prstGeom prst="rect">
            <a:avLst/>
          </a:prstGeom>
          <a:noFill/>
        </p:spPr>
      </p:pic>
      <p:sp>
        <p:nvSpPr>
          <p:cNvPr id="10" name="Text Box 9"/>
          <p:cNvSpPr txBox="1"/>
          <p:nvPr/>
        </p:nvSpPr>
        <p:spPr>
          <a:xfrm>
            <a:off x="-635" y="-15240"/>
            <a:ext cx="12192635" cy="553085"/>
          </a:xfrm>
          <a:prstGeom prst="rect">
            <a:avLst/>
          </a:prstGeom>
          <a:noFill/>
        </p:spPr>
        <p:txBody>
          <a:bodyPr wrap="square" rtlCol="0">
            <a:spAutoFit/>
          </a:bodyPr>
          <a:lstStyle/>
          <a:p>
            <a:pPr algn="ctr"/>
            <a:r>
              <a:rPr lang="en-US" sz="3000" b="1">
                <a:solidFill>
                  <a:schemeClr val="tx1"/>
                </a:solidFill>
              </a:rPr>
              <a:t>CHƯƠNG 5: KẾT LUẬN VÀ HƯỚNG PHÁT TRIỂN</a:t>
            </a:r>
          </a:p>
        </p:txBody>
      </p:sp>
      <p:sp>
        <p:nvSpPr>
          <p:cNvPr id="11" name="Text Box 10"/>
          <p:cNvSpPr txBox="1"/>
          <p:nvPr/>
        </p:nvSpPr>
        <p:spPr>
          <a:xfrm>
            <a:off x="164465" y="740410"/>
            <a:ext cx="4064000" cy="368300"/>
          </a:xfrm>
          <a:prstGeom prst="rect">
            <a:avLst/>
          </a:prstGeom>
          <a:noFill/>
        </p:spPr>
        <p:txBody>
          <a:bodyPr wrap="square" rtlCol="0">
            <a:spAutoFit/>
          </a:bodyPr>
          <a:lstStyle/>
          <a:p>
            <a:r>
              <a:rPr lang="en-US" b="1"/>
              <a:t>5.1 Kết Luận:</a:t>
            </a:r>
          </a:p>
        </p:txBody>
      </p:sp>
      <p:sp>
        <p:nvSpPr>
          <p:cNvPr id="12" name="Text Box 11"/>
          <p:cNvSpPr txBox="1"/>
          <p:nvPr/>
        </p:nvSpPr>
        <p:spPr>
          <a:xfrm>
            <a:off x="558165" y="1311275"/>
            <a:ext cx="3277235" cy="3199130"/>
          </a:xfrm>
          <a:prstGeom prst="rect">
            <a:avLst/>
          </a:prstGeom>
          <a:solidFill>
            <a:schemeClr val="bg1"/>
          </a:solidFill>
        </p:spPr>
        <p:txBody>
          <a:bodyPr wrap="square" rtlCol="0">
            <a:noAutofit/>
          </a:bodyPr>
          <a:lstStyle/>
          <a:p>
            <a:pPr algn="just"/>
            <a:r>
              <a:rPr lang="en-US" dirty="0" err="1"/>
              <a:t>Dự</a:t>
            </a:r>
            <a:r>
              <a:rPr lang="en-US" dirty="0"/>
              <a:t> </a:t>
            </a:r>
            <a:r>
              <a:rPr lang="en-US" dirty="0" err="1"/>
              <a:t>án</a:t>
            </a:r>
            <a:r>
              <a:rPr lang="en-US" dirty="0"/>
              <a:t> </a:t>
            </a:r>
            <a:r>
              <a:rPr lang="en-US" dirty="0" err="1"/>
              <a:t>xây</a:t>
            </a:r>
            <a:r>
              <a:rPr lang="en-US" dirty="0"/>
              <a:t> </a:t>
            </a:r>
            <a:r>
              <a:rPr lang="en-US" dirty="0" err="1"/>
              <a:t>dựng</a:t>
            </a:r>
            <a:r>
              <a:rPr lang="en-US" dirty="0"/>
              <a:t> website </a:t>
            </a:r>
            <a:r>
              <a:rPr lang="en-US" dirty="0" err="1"/>
              <a:t>bán</a:t>
            </a:r>
            <a:r>
              <a:rPr lang="en-US" dirty="0"/>
              <a:t> </a:t>
            </a:r>
            <a:r>
              <a:rPr lang="en-US" dirty="0" err="1"/>
              <a:t>máy</a:t>
            </a:r>
            <a:r>
              <a:rPr lang="en-US" dirty="0"/>
              <a:t> </a:t>
            </a:r>
            <a:r>
              <a:rPr lang="en-US" dirty="0" err="1"/>
              <a:t>chơi</a:t>
            </a:r>
            <a:r>
              <a:rPr lang="en-US" dirty="0"/>
              <a:t> game </a:t>
            </a:r>
            <a:r>
              <a:rPr lang="en-US" dirty="0" err="1"/>
              <a:t>đã</a:t>
            </a:r>
            <a:r>
              <a:rPr lang="en-US" dirty="0"/>
              <a:t> </a:t>
            </a:r>
            <a:r>
              <a:rPr lang="en-US" dirty="0" err="1"/>
              <a:t>đạt</a:t>
            </a:r>
            <a:r>
              <a:rPr lang="en-US" dirty="0"/>
              <a:t> </a:t>
            </a:r>
            <a:r>
              <a:rPr lang="en-US" dirty="0" err="1"/>
              <a:t>được</a:t>
            </a:r>
            <a:r>
              <a:rPr lang="en-US" dirty="0"/>
              <a:t> </a:t>
            </a:r>
            <a:r>
              <a:rPr lang="en-US" dirty="0" err="1"/>
              <a:t>những</a:t>
            </a:r>
            <a:r>
              <a:rPr lang="en-US" dirty="0"/>
              <a:t> </a:t>
            </a:r>
            <a:r>
              <a:rPr lang="en-US" dirty="0" err="1"/>
              <a:t>kết</a:t>
            </a:r>
            <a:r>
              <a:rPr lang="en-US" dirty="0"/>
              <a:t> </a:t>
            </a:r>
            <a:r>
              <a:rPr lang="en-US" dirty="0" err="1"/>
              <a:t>quả</a:t>
            </a:r>
            <a:r>
              <a:rPr lang="en-US" dirty="0"/>
              <a:t> </a:t>
            </a:r>
            <a:r>
              <a:rPr lang="en-US" dirty="0" err="1"/>
              <a:t>tích</a:t>
            </a:r>
            <a:r>
              <a:rPr lang="en-US" dirty="0"/>
              <a:t> </a:t>
            </a:r>
            <a:r>
              <a:rPr lang="en-US" dirty="0" err="1"/>
              <a:t>cực</a:t>
            </a:r>
            <a:r>
              <a:rPr lang="en-US" dirty="0"/>
              <a:t> </a:t>
            </a:r>
            <a:r>
              <a:rPr lang="en-US" dirty="0" err="1"/>
              <a:t>và</a:t>
            </a:r>
            <a:r>
              <a:rPr lang="en-US" dirty="0"/>
              <a:t> </a:t>
            </a:r>
            <a:r>
              <a:rPr lang="en-US" dirty="0" err="1"/>
              <a:t>mang</a:t>
            </a:r>
            <a:r>
              <a:rPr lang="en-US" dirty="0"/>
              <a:t> </a:t>
            </a:r>
            <a:r>
              <a:rPr lang="en-US" dirty="0" err="1"/>
              <a:t>lại</a:t>
            </a:r>
            <a:r>
              <a:rPr lang="en-US" dirty="0"/>
              <a:t> </a:t>
            </a:r>
            <a:r>
              <a:rPr lang="en-US" dirty="0" err="1"/>
              <a:t>những</a:t>
            </a:r>
            <a:r>
              <a:rPr lang="en-US" dirty="0"/>
              <a:t> </a:t>
            </a:r>
            <a:r>
              <a:rPr lang="en-US" dirty="0" err="1"/>
              <a:t>đóng</a:t>
            </a:r>
            <a:r>
              <a:rPr lang="en-US" dirty="0"/>
              <a:t> </a:t>
            </a:r>
            <a:r>
              <a:rPr lang="en-US" dirty="0" err="1"/>
              <a:t>góp</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triển</a:t>
            </a:r>
            <a:r>
              <a:rPr lang="en-US" dirty="0"/>
              <a:t> </a:t>
            </a:r>
            <a:r>
              <a:rPr lang="en-US" dirty="0" err="1"/>
              <a:t>khai</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Tôi</a:t>
            </a:r>
            <a:r>
              <a:rPr lang="en-US" dirty="0"/>
              <a:t> </a:t>
            </a:r>
            <a:r>
              <a:rPr lang="en-US" dirty="0" err="1"/>
              <a:t>đã</a:t>
            </a:r>
            <a:r>
              <a:rPr lang="en-US" dirty="0"/>
              <a:t> </a:t>
            </a:r>
            <a:r>
              <a:rPr lang="en-US" dirty="0" err="1"/>
              <a:t>thành</a:t>
            </a:r>
            <a:r>
              <a:rPr lang="en-US" dirty="0"/>
              <a:t> </a:t>
            </a:r>
            <a:r>
              <a:rPr lang="en-US" dirty="0" err="1"/>
              <a:t>công</a:t>
            </a:r>
            <a:r>
              <a:rPr lang="en-US" dirty="0"/>
              <a:t> </a:t>
            </a:r>
            <a:r>
              <a:rPr lang="en-US" dirty="0" err="1"/>
              <a:t>trong</a:t>
            </a:r>
            <a:r>
              <a:rPr lang="en-US" dirty="0"/>
              <a:t> </a:t>
            </a:r>
            <a:r>
              <a:rPr lang="en-US" dirty="0" err="1"/>
              <a:t>việc</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thân</a:t>
            </a:r>
            <a:r>
              <a:rPr lang="en-US" dirty="0"/>
              <a:t> </a:t>
            </a:r>
            <a:r>
              <a:rPr lang="en-US" dirty="0" err="1"/>
              <a:t>thiện</a:t>
            </a:r>
            <a:r>
              <a:rPr lang="en-US" dirty="0"/>
              <a:t> </a:t>
            </a:r>
            <a:r>
              <a:rPr lang="en-US" dirty="0" err="1"/>
              <a:t>người</a:t>
            </a:r>
            <a:r>
              <a:rPr lang="en-US" dirty="0"/>
              <a:t> </a:t>
            </a:r>
            <a:r>
              <a:rPr lang="en-US" dirty="0" err="1"/>
              <a:t>dùng</a:t>
            </a:r>
            <a:r>
              <a:rPr lang="en-US" dirty="0"/>
              <a:t>, </a:t>
            </a:r>
            <a:r>
              <a:rPr lang="en-US" dirty="0" err="1"/>
              <a:t>giúp</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dễ</a:t>
            </a:r>
            <a:r>
              <a:rPr lang="en-US" dirty="0"/>
              <a:t> </a:t>
            </a:r>
            <a:r>
              <a:rPr lang="en-US" dirty="0" err="1"/>
              <a:t>dàng</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mua</a:t>
            </a:r>
            <a:r>
              <a:rPr lang="en-US" dirty="0"/>
              <a:t> </a:t>
            </a:r>
            <a:r>
              <a:rPr lang="en-US" dirty="0" err="1"/>
              <a:t>sắm</a:t>
            </a:r>
            <a:r>
              <a:rPr lang="en-US" dirty="0"/>
              <a:t> </a:t>
            </a:r>
            <a:r>
              <a:rPr lang="en-US" dirty="0" err="1"/>
              <a:t>sản</a:t>
            </a:r>
            <a:r>
              <a:rPr lang="en-US" dirty="0"/>
              <a:t> </a:t>
            </a:r>
            <a:r>
              <a:rPr lang="en-US" dirty="0" err="1"/>
              <a:t>phẩm</a:t>
            </a:r>
            <a:r>
              <a:rPr lang="en-US" dirty="0"/>
              <a:t>.</a:t>
            </a:r>
          </a:p>
        </p:txBody>
      </p:sp>
      <p:sp>
        <p:nvSpPr>
          <p:cNvPr id="13" name="Text Box 12"/>
          <p:cNvSpPr txBox="1"/>
          <p:nvPr/>
        </p:nvSpPr>
        <p:spPr>
          <a:xfrm>
            <a:off x="4457700" y="1361440"/>
            <a:ext cx="3277235" cy="3094990"/>
          </a:xfrm>
          <a:prstGeom prst="rect">
            <a:avLst/>
          </a:prstGeom>
          <a:solidFill>
            <a:schemeClr val="bg1"/>
          </a:solidFill>
        </p:spPr>
        <p:txBody>
          <a:bodyPr wrap="square" rtlCol="0">
            <a:noAutofit/>
          </a:bodyPr>
          <a:lstStyle/>
          <a:p>
            <a:pPr algn="just"/>
            <a:r>
              <a:rPr lang="en-US" dirty="0" err="1"/>
              <a:t>Dự</a:t>
            </a:r>
            <a:r>
              <a:rPr lang="en-US" dirty="0"/>
              <a:t> </a:t>
            </a:r>
            <a:r>
              <a:rPr lang="en-US" dirty="0" err="1"/>
              <a:t>án</a:t>
            </a:r>
            <a:r>
              <a:rPr lang="en-US" dirty="0"/>
              <a:t> </a:t>
            </a:r>
            <a:r>
              <a:rPr lang="en-US" dirty="0" err="1"/>
              <a:t>xây</a:t>
            </a:r>
            <a:r>
              <a:rPr lang="en-US" dirty="0"/>
              <a:t> </a:t>
            </a:r>
            <a:r>
              <a:rPr lang="en-US" dirty="0" err="1"/>
              <a:t>dựng</a:t>
            </a:r>
            <a:r>
              <a:rPr lang="en-US" dirty="0"/>
              <a:t> website </a:t>
            </a:r>
            <a:r>
              <a:rPr lang="en-US" dirty="0" err="1"/>
              <a:t>bán</a:t>
            </a:r>
            <a:r>
              <a:rPr lang="en-US" dirty="0"/>
              <a:t> </a:t>
            </a:r>
            <a:r>
              <a:rPr lang="en-US" dirty="0" err="1"/>
              <a:t>máy</a:t>
            </a:r>
            <a:r>
              <a:rPr lang="en-US" dirty="0"/>
              <a:t> </a:t>
            </a:r>
            <a:r>
              <a:rPr lang="en-US" dirty="0" err="1"/>
              <a:t>chơi</a:t>
            </a:r>
            <a:r>
              <a:rPr lang="en-US" dirty="0"/>
              <a:t> game </a:t>
            </a:r>
            <a:r>
              <a:rPr lang="en-US" dirty="0" err="1"/>
              <a:t>đã</a:t>
            </a:r>
            <a:r>
              <a:rPr lang="en-US" dirty="0"/>
              <a:t> </a:t>
            </a:r>
            <a:r>
              <a:rPr lang="en-US" dirty="0" err="1"/>
              <a:t>đạt</a:t>
            </a:r>
            <a:r>
              <a:rPr lang="en-US" dirty="0"/>
              <a:t> </a:t>
            </a:r>
            <a:r>
              <a:rPr lang="en-US" dirty="0" err="1"/>
              <a:t>được</a:t>
            </a:r>
            <a:r>
              <a:rPr lang="en-US" dirty="0"/>
              <a:t> </a:t>
            </a:r>
            <a:r>
              <a:rPr lang="en-US" dirty="0" err="1"/>
              <a:t>những</a:t>
            </a:r>
            <a:r>
              <a:rPr lang="en-US" dirty="0"/>
              <a:t> </a:t>
            </a:r>
            <a:r>
              <a:rPr lang="en-US" dirty="0" err="1"/>
              <a:t>kết</a:t>
            </a:r>
            <a:r>
              <a:rPr lang="en-US" dirty="0"/>
              <a:t> </a:t>
            </a:r>
            <a:r>
              <a:rPr lang="en-US" dirty="0" err="1"/>
              <a:t>quả</a:t>
            </a:r>
            <a:r>
              <a:rPr lang="en-US" dirty="0"/>
              <a:t> </a:t>
            </a:r>
            <a:r>
              <a:rPr lang="en-US" dirty="0" err="1"/>
              <a:t>tích</a:t>
            </a:r>
            <a:r>
              <a:rPr lang="en-US" dirty="0"/>
              <a:t> </a:t>
            </a:r>
            <a:r>
              <a:rPr lang="en-US" dirty="0" err="1"/>
              <a:t>cực</a:t>
            </a:r>
            <a:r>
              <a:rPr lang="en-US" dirty="0"/>
              <a:t> </a:t>
            </a:r>
            <a:r>
              <a:rPr lang="en-US" dirty="0" err="1"/>
              <a:t>và</a:t>
            </a:r>
            <a:r>
              <a:rPr lang="en-US" dirty="0"/>
              <a:t> </a:t>
            </a:r>
            <a:r>
              <a:rPr lang="en-US" dirty="0" err="1"/>
              <a:t>mang</a:t>
            </a:r>
            <a:r>
              <a:rPr lang="en-US" dirty="0"/>
              <a:t> </a:t>
            </a:r>
            <a:r>
              <a:rPr lang="en-US" dirty="0" err="1"/>
              <a:t>lại</a:t>
            </a:r>
            <a:r>
              <a:rPr lang="en-US" dirty="0"/>
              <a:t> </a:t>
            </a:r>
            <a:r>
              <a:rPr lang="en-US" dirty="0" err="1"/>
              <a:t>những</a:t>
            </a:r>
            <a:r>
              <a:rPr lang="en-US" dirty="0"/>
              <a:t> </a:t>
            </a:r>
            <a:r>
              <a:rPr lang="en-US" dirty="0" err="1"/>
              <a:t>đóng</a:t>
            </a:r>
            <a:r>
              <a:rPr lang="en-US" dirty="0"/>
              <a:t> </a:t>
            </a:r>
            <a:r>
              <a:rPr lang="en-US" dirty="0" err="1"/>
              <a:t>góp</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triển</a:t>
            </a:r>
            <a:r>
              <a:rPr lang="en-US" dirty="0"/>
              <a:t> </a:t>
            </a:r>
            <a:r>
              <a:rPr lang="en-US" dirty="0" err="1"/>
              <a:t>khai</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Tôi</a:t>
            </a:r>
            <a:r>
              <a:rPr lang="en-US" dirty="0"/>
              <a:t> </a:t>
            </a:r>
            <a:r>
              <a:rPr lang="en-US" dirty="0" err="1"/>
              <a:t>đã</a:t>
            </a:r>
            <a:r>
              <a:rPr lang="en-US" dirty="0"/>
              <a:t> </a:t>
            </a:r>
            <a:r>
              <a:rPr lang="en-US" dirty="0" err="1"/>
              <a:t>thành</a:t>
            </a:r>
            <a:r>
              <a:rPr lang="en-US" dirty="0"/>
              <a:t> </a:t>
            </a:r>
            <a:r>
              <a:rPr lang="en-US" dirty="0" err="1"/>
              <a:t>công</a:t>
            </a:r>
            <a:r>
              <a:rPr lang="en-US" dirty="0"/>
              <a:t> </a:t>
            </a:r>
            <a:r>
              <a:rPr lang="en-US" dirty="0" err="1"/>
              <a:t>trong</a:t>
            </a:r>
            <a:r>
              <a:rPr lang="en-US" dirty="0"/>
              <a:t> </a:t>
            </a:r>
            <a:r>
              <a:rPr lang="en-US" dirty="0" err="1"/>
              <a:t>việc</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nền</a:t>
            </a:r>
            <a:r>
              <a:rPr lang="en-US" dirty="0"/>
              <a:t> </a:t>
            </a:r>
            <a:r>
              <a:rPr lang="en-US" dirty="0" err="1"/>
              <a:t>tảng</a:t>
            </a:r>
            <a:r>
              <a:rPr lang="en-US" dirty="0"/>
              <a:t> </a:t>
            </a:r>
            <a:r>
              <a:rPr lang="en-US" dirty="0" err="1"/>
              <a:t>thân</a:t>
            </a:r>
            <a:r>
              <a:rPr lang="en-US" dirty="0"/>
              <a:t> </a:t>
            </a:r>
            <a:r>
              <a:rPr lang="en-US" dirty="0" err="1"/>
              <a:t>thiện</a:t>
            </a:r>
            <a:r>
              <a:rPr lang="en-US" dirty="0"/>
              <a:t> </a:t>
            </a:r>
            <a:r>
              <a:rPr lang="en-US" dirty="0" err="1"/>
              <a:t>người</a:t>
            </a:r>
            <a:r>
              <a:rPr lang="en-US" dirty="0"/>
              <a:t> </a:t>
            </a:r>
            <a:r>
              <a:rPr lang="en-US" dirty="0" err="1"/>
              <a:t>dùng</a:t>
            </a:r>
            <a:r>
              <a:rPr lang="en-US" dirty="0"/>
              <a:t>, </a:t>
            </a:r>
            <a:r>
              <a:rPr lang="en-US" dirty="0" err="1"/>
              <a:t>giúp</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dễ</a:t>
            </a:r>
            <a:r>
              <a:rPr lang="en-US" dirty="0"/>
              <a:t> </a:t>
            </a:r>
            <a:r>
              <a:rPr lang="en-US" dirty="0" err="1"/>
              <a:t>dàng</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mua</a:t>
            </a:r>
            <a:r>
              <a:rPr lang="en-US" dirty="0"/>
              <a:t> </a:t>
            </a:r>
            <a:r>
              <a:rPr lang="en-US" dirty="0" err="1"/>
              <a:t>sắm</a:t>
            </a:r>
            <a:r>
              <a:rPr lang="en-US" dirty="0"/>
              <a:t> </a:t>
            </a:r>
            <a:r>
              <a:rPr lang="en-US" dirty="0" err="1"/>
              <a:t>sản</a:t>
            </a:r>
            <a:r>
              <a:rPr lang="en-US" dirty="0"/>
              <a:t> </a:t>
            </a:r>
            <a:r>
              <a:rPr lang="en-US" dirty="0" err="1"/>
              <a:t>phẩm</a:t>
            </a:r>
            <a:r>
              <a:rPr lang="en-US" dirty="0"/>
              <a:t>.</a:t>
            </a:r>
          </a:p>
        </p:txBody>
      </p:sp>
      <p:sp>
        <p:nvSpPr>
          <p:cNvPr id="14" name="Text Box 13"/>
          <p:cNvSpPr txBox="1"/>
          <p:nvPr/>
        </p:nvSpPr>
        <p:spPr>
          <a:xfrm>
            <a:off x="8357235" y="1361440"/>
            <a:ext cx="3277235" cy="3094990"/>
          </a:xfrm>
          <a:prstGeom prst="rect">
            <a:avLst/>
          </a:prstGeom>
          <a:solidFill>
            <a:schemeClr val="bg1"/>
          </a:solidFill>
        </p:spPr>
        <p:txBody>
          <a:bodyPr wrap="square" rtlCol="0">
            <a:noAutofit/>
          </a:bodyPr>
          <a:lstStyle/>
          <a:p>
            <a:pPr algn="just"/>
            <a:r>
              <a:rPr lang="en-US" dirty="0" err="1"/>
              <a:t>Không</a:t>
            </a:r>
            <a:r>
              <a:rPr lang="en-US" dirty="0"/>
              <a:t> </a:t>
            </a:r>
            <a:r>
              <a:rPr lang="en-US" dirty="0" err="1"/>
              <a:t>chỉ</a:t>
            </a:r>
            <a:r>
              <a:rPr lang="en-US" dirty="0"/>
              <a:t> </a:t>
            </a:r>
            <a:r>
              <a:rPr lang="en-US" dirty="0" err="1"/>
              <a:t>là</a:t>
            </a:r>
            <a:r>
              <a:rPr lang="en-US" dirty="0"/>
              <a:t> </a:t>
            </a:r>
            <a:r>
              <a:rPr lang="en-US" dirty="0" err="1"/>
              <a:t>thương</a:t>
            </a:r>
            <a:r>
              <a:rPr lang="en-US" dirty="0"/>
              <a:t> </a:t>
            </a:r>
            <a:r>
              <a:rPr lang="en-US" dirty="0" err="1"/>
              <a:t>mại</a:t>
            </a:r>
            <a:r>
              <a:rPr lang="en-US" dirty="0"/>
              <a:t> </a:t>
            </a:r>
            <a:r>
              <a:rPr lang="en-US" dirty="0" err="1"/>
              <a:t>điện</a:t>
            </a:r>
            <a:r>
              <a:rPr lang="en-US" dirty="0"/>
              <a:t> </a:t>
            </a:r>
            <a:r>
              <a:rPr lang="en-US" dirty="0" err="1"/>
              <a:t>tử</a:t>
            </a:r>
            <a:r>
              <a:rPr lang="en-US" dirty="0"/>
              <a:t>, </a:t>
            </a:r>
            <a:r>
              <a:rPr lang="en-US" dirty="0" err="1"/>
              <a:t>đây</a:t>
            </a:r>
            <a:r>
              <a:rPr lang="en-US" dirty="0"/>
              <a:t> </a:t>
            </a:r>
            <a:r>
              <a:rPr lang="en-US" dirty="0" err="1"/>
              <a:t>còn</a:t>
            </a:r>
            <a:r>
              <a:rPr lang="en-US" dirty="0"/>
              <a:t> </a:t>
            </a:r>
            <a:r>
              <a:rPr lang="en-US" dirty="0" err="1"/>
              <a:t>là</a:t>
            </a:r>
            <a:r>
              <a:rPr lang="en-US" dirty="0"/>
              <a:t> </a:t>
            </a:r>
            <a:r>
              <a:rPr lang="en-US" dirty="0" err="1"/>
              <a:t>nơi</a:t>
            </a:r>
            <a:r>
              <a:rPr lang="en-US" dirty="0"/>
              <a:t> </a:t>
            </a:r>
            <a:r>
              <a:rPr lang="en-US" dirty="0" err="1"/>
              <a:t>các</a:t>
            </a:r>
            <a:r>
              <a:rPr lang="en-US" dirty="0"/>
              <a:t> game </a:t>
            </a:r>
            <a:r>
              <a:rPr lang="en-US" dirty="0" err="1"/>
              <a:t>thủ</a:t>
            </a:r>
            <a:r>
              <a:rPr lang="en-US" dirty="0"/>
              <a:t> </a:t>
            </a:r>
            <a:r>
              <a:rPr lang="en-US" dirty="0" err="1"/>
              <a:t>có</a:t>
            </a:r>
            <a:r>
              <a:rPr lang="en-US" dirty="0"/>
              <a:t> </a:t>
            </a:r>
            <a:r>
              <a:rPr lang="en-US" dirty="0" err="1"/>
              <a:t>thể</a:t>
            </a:r>
            <a:r>
              <a:rPr lang="en-US" dirty="0"/>
              <a:t> </a:t>
            </a:r>
            <a:r>
              <a:rPr lang="en-US" dirty="0" err="1"/>
              <a:t>săn</a:t>
            </a:r>
            <a:r>
              <a:rPr lang="en-US" dirty="0"/>
              <a:t> </a:t>
            </a:r>
            <a:r>
              <a:rPr lang="en-US" dirty="0" err="1"/>
              <a:t>nhưng</a:t>
            </a:r>
            <a:r>
              <a:rPr lang="en-US" dirty="0"/>
              <a:t> </a:t>
            </a:r>
            <a:r>
              <a:rPr lang="en-US" dirty="0" err="1"/>
              <a:t>bộ</a:t>
            </a:r>
            <a:r>
              <a:rPr lang="en-US" dirty="0"/>
              <a:t> </a:t>
            </a:r>
            <a:r>
              <a:rPr lang="en-US" dirty="0" err="1"/>
              <a:t>máy</a:t>
            </a:r>
            <a:r>
              <a:rPr lang="en-US" dirty="0"/>
              <a:t> </a:t>
            </a:r>
            <a:r>
              <a:rPr lang="en-US" dirty="0" err="1"/>
              <a:t>chất</a:t>
            </a:r>
            <a:r>
              <a:rPr lang="en-US" dirty="0"/>
              <a:t> </a:t>
            </a:r>
            <a:r>
              <a:rPr lang="en-US" dirty="0" err="1"/>
              <a:t>lượng</a:t>
            </a:r>
            <a:r>
              <a:rPr lang="en-US" dirty="0"/>
              <a:t> </a:t>
            </a:r>
            <a:r>
              <a:rPr lang="en-US" dirty="0" err="1"/>
              <a:t>cũng</a:t>
            </a:r>
            <a:r>
              <a:rPr lang="en-US" dirty="0"/>
              <a:t> </a:t>
            </a:r>
            <a:r>
              <a:rPr lang="en-US" dirty="0" err="1"/>
              <a:t>như</a:t>
            </a:r>
            <a:r>
              <a:rPr lang="en-US" dirty="0"/>
              <a:t> </a:t>
            </a:r>
            <a:r>
              <a:rPr lang="en-US" dirty="0" err="1"/>
              <a:t>được</a:t>
            </a:r>
            <a:r>
              <a:rPr lang="en-US" dirty="0"/>
              <a:t> </a:t>
            </a:r>
            <a:r>
              <a:rPr lang="en-US" dirty="0" err="1"/>
              <a:t>trải</a:t>
            </a:r>
            <a:r>
              <a:rPr lang="en-US" dirty="0"/>
              <a:t> </a:t>
            </a:r>
            <a:r>
              <a:rPr lang="en-US" dirty="0" err="1"/>
              <a:t>nghiệm</a:t>
            </a:r>
            <a:r>
              <a:rPr lang="en-US" dirty="0"/>
              <a:t> </a:t>
            </a:r>
            <a:r>
              <a:rPr lang="en-US" dirty="0" err="1"/>
              <a:t>một</a:t>
            </a:r>
            <a:r>
              <a:rPr lang="en-US" dirty="0"/>
              <a:t> </a:t>
            </a:r>
            <a:r>
              <a:rPr lang="en-US" dirty="0" err="1"/>
              <a:t>dịch</a:t>
            </a:r>
            <a:r>
              <a:rPr lang="en-US" dirty="0"/>
              <a:t> </a:t>
            </a:r>
            <a:r>
              <a:rPr lang="en-US" dirty="0" err="1"/>
              <a:t>vụ</a:t>
            </a:r>
            <a:r>
              <a:rPr lang="en-US" dirty="0"/>
              <a:t> </a:t>
            </a:r>
            <a:r>
              <a:rPr lang="en-US" dirty="0" err="1"/>
              <a:t>tuyệt</a:t>
            </a:r>
            <a:r>
              <a:rPr lang="en-US" dirty="0"/>
              <a:t> </a:t>
            </a:r>
            <a:r>
              <a:rPr lang="en-US" dirty="0" err="1"/>
              <a:t>vời</a:t>
            </a:r>
            <a:r>
              <a:rPr lang="en-US" dirty="0"/>
              <a:t> </a:t>
            </a:r>
            <a:r>
              <a:rPr lang="en-US" dirty="0" err="1"/>
              <a:t>mà</a:t>
            </a:r>
            <a:r>
              <a:rPr lang="en-US" dirty="0"/>
              <a:t> </a:t>
            </a:r>
            <a:r>
              <a:rPr lang="en-US" dirty="0" err="1"/>
              <a:t>trang</a:t>
            </a:r>
            <a:r>
              <a:rPr lang="en-US" dirty="0"/>
              <a:t> web </a:t>
            </a:r>
            <a:r>
              <a:rPr lang="en-US" dirty="0" err="1"/>
              <a:t>mang</a:t>
            </a:r>
            <a:r>
              <a:rPr lang="en-US" dirty="0"/>
              <a:t> </a:t>
            </a:r>
            <a:r>
              <a:rPr lang="en-US" dirty="0" err="1"/>
              <a:t>lại</a:t>
            </a:r>
            <a:r>
              <a:rPr lang="en-US" dirty="0"/>
              <a:t>, </a:t>
            </a:r>
            <a:r>
              <a:rPr lang="en-US" dirty="0" err="1"/>
              <a:t>luôn</a:t>
            </a:r>
            <a:r>
              <a:rPr lang="en-US" dirty="0"/>
              <a:t> </a:t>
            </a:r>
            <a:r>
              <a:rPr lang="en-US" dirty="0" err="1"/>
              <a:t>cung</a:t>
            </a:r>
            <a:r>
              <a:rPr lang="en-US" dirty="0"/>
              <a:t> </a:t>
            </a:r>
            <a:r>
              <a:rPr lang="en-US" dirty="0" err="1"/>
              <a:t>cấp</a:t>
            </a:r>
            <a:r>
              <a:rPr lang="en-US" dirty="0"/>
              <a:t> </a:t>
            </a:r>
            <a:r>
              <a:rPr lang="en-US" dirty="0" err="1"/>
              <a:t>những</a:t>
            </a:r>
            <a:r>
              <a:rPr lang="en-US" dirty="0"/>
              <a:t> </a:t>
            </a:r>
            <a:r>
              <a:rPr lang="en-US" dirty="0" err="1"/>
              <a:t>bộ</a:t>
            </a:r>
            <a:r>
              <a:rPr lang="en-US" dirty="0"/>
              <a:t> </a:t>
            </a:r>
            <a:r>
              <a:rPr lang="en-US" dirty="0" err="1"/>
              <a:t>máy</a:t>
            </a:r>
            <a:r>
              <a:rPr lang="en-US" dirty="0"/>
              <a:t> </a:t>
            </a:r>
            <a:r>
              <a:rPr lang="en-US" dirty="0" err="1"/>
              <a:t>mới</a:t>
            </a:r>
            <a:r>
              <a:rPr lang="en-US" dirty="0"/>
              <a:t> </a:t>
            </a:r>
            <a:r>
              <a:rPr lang="en-US" dirty="0" err="1"/>
              <a:t>nhất</a:t>
            </a:r>
            <a:r>
              <a:rPr lang="en-US" dirty="0"/>
              <a:t>, </a:t>
            </a:r>
            <a:r>
              <a:rPr lang="en-US" dirty="0" err="1"/>
              <a:t>trải</a:t>
            </a:r>
            <a:r>
              <a:rPr lang="en-US" dirty="0"/>
              <a:t> </a:t>
            </a:r>
            <a:r>
              <a:rPr lang="en-US" dirty="0" err="1"/>
              <a:t>nghiệm</a:t>
            </a:r>
            <a:r>
              <a:rPr lang="en-US" dirty="0"/>
              <a:t> </a:t>
            </a:r>
            <a:r>
              <a:rPr lang="en-US" dirty="0" err="1"/>
              <a:t>mua</a:t>
            </a:r>
            <a:r>
              <a:rPr lang="en-US" dirty="0"/>
              <a:t> </a:t>
            </a:r>
            <a:r>
              <a:rPr lang="en-US" dirty="0" err="1"/>
              <a:t>sắm</a:t>
            </a:r>
            <a:r>
              <a:rPr lang="en-US" dirty="0"/>
              <a:t> </a:t>
            </a:r>
            <a:r>
              <a:rPr lang="en-US" dirty="0" err="1"/>
              <a:t>thú</a:t>
            </a:r>
            <a:r>
              <a:rPr lang="en-US" dirty="0"/>
              <a:t> </a:t>
            </a:r>
            <a:r>
              <a:rPr lang="en-US" dirty="0" err="1"/>
              <a:t>vị</a:t>
            </a:r>
            <a:r>
              <a:rPr lang="en-US" dirty="0"/>
              <a:t> </a:t>
            </a:r>
            <a:r>
              <a:rPr lang="en-US" dirty="0" err="1"/>
              <a:t>cho</a:t>
            </a:r>
            <a:r>
              <a:rPr lang="en-US" dirty="0"/>
              <a:t> </a:t>
            </a:r>
            <a:r>
              <a:rPr lang="en-US" dirty="0" err="1"/>
              <a:t>người</a:t>
            </a:r>
            <a:r>
              <a:rPr lang="en-US" dirty="0"/>
              <a:t> </a:t>
            </a:r>
            <a:r>
              <a:rPr lang="en-US" dirty="0" err="1"/>
              <a:t>thích</a:t>
            </a:r>
            <a:r>
              <a:rPr lang="en-US" dirty="0"/>
              <a:t> </a:t>
            </a:r>
            <a:r>
              <a:rPr lang="en-US" dirty="0" err="1"/>
              <a:t>những</a:t>
            </a:r>
            <a:r>
              <a:rPr lang="en-US" dirty="0"/>
              <a:t> </a:t>
            </a:r>
            <a:r>
              <a:rPr lang="en-US" dirty="0" err="1"/>
              <a:t>cỗ</a:t>
            </a:r>
            <a:r>
              <a:rPr lang="en-US" dirty="0"/>
              <a:t> </a:t>
            </a:r>
            <a:r>
              <a:rPr lang="en-US" dirty="0" err="1"/>
              <a:t>máy</a:t>
            </a:r>
            <a:r>
              <a:rPr lang="en-US" dirty="0"/>
              <a:t> </a:t>
            </a:r>
            <a:r>
              <a:rPr lang="en-US" dirty="0" err="1"/>
              <a:t>chính</a:t>
            </a:r>
            <a:r>
              <a:rPr lang="en-US" dirty="0"/>
              <a:t> </a:t>
            </a:r>
            <a:r>
              <a:rPr lang="en-US" dirty="0" err="1"/>
              <a:t>hãng</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5" name="Text Box 4"/>
          <p:cNvSpPr txBox="1"/>
          <p:nvPr/>
        </p:nvSpPr>
        <p:spPr>
          <a:xfrm>
            <a:off x="-635" y="84455"/>
            <a:ext cx="12192635" cy="553085"/>
          </a:xfrm>
          <a:prstGeom prst="rect">
            <a:avLst/>
          </a:prstGeom>
          <a:noFill/>
        </p:spPr>
        <p:txBody>
          <a:bodyPr wrap="square" rtlCol="0">
            <a:spAutoFit/>
          </a:bodyPr>
          <a:lstStyle/>
          <a:p>
            <a:pPr algn="ctr"/>
            <a:r>
              <a:rPr lang="en-US" sz="3000" b="1">
                <a:solidFill>
                  <a:schemeClr val="tx1"/>
                </a:solidFill>
              </a:rPr>
              <a:t>CHƯƠNG 5 : KẾT LUẬN VÀ HƯỚNG PHÁT TRIỂN</a:t>
            </a:r>
          </a:p>
        </p:txBody>
      </p:sp>
      <p:pic>
        <p:nvPicPr>
          <p:cNvPr id="4" name="Picture 3" descr="Instant"/>
          <p:cNvPicPr>
            <a:picLocks noChangeAspect="1"/>
          </p:cNvPicPr>
          <p:nvPr/>
        </p:nvPicPr>
        <p:blipFill>
          <a:blip r:embed="rId2"/>
          <a:stretch>
            <a:fillRect/>
          </a:stretch>
        </p:blipFill>
        <p:spPr>
          <a:xfrm>
            <a:off x="7452360" y="1651316"/>
            <a:ext cx="4739640" cy="3555365"/>
          </a:xfrm>
          <a:prstGeom prst="rect">
            <a:avLst/>
          </a:prstGeom>
        </p:spPr>
      </p:pic>
      <p:sp>
        <p:nvSpPr>
          <p:cNvPr id="18" name="TextBox 17">
            <a:extLst>
              <a:ext uri="{FF2B5EF4-FFF2-40B4-BE49-F238E27FC236}">
                <a16:creationId xmlns:a16="http://schemas.microsoft.com/office/drawing/2014/main" id="{004AE736-3091-B340-6305-54D478F80C27}"/>
              </a:ext>
            </a:extLst>
          </p:cNvPr>
          <p:cNvSpPr txBox="1"/>
          <p:nvPr/>
        </p:nvSpPr>
        <p:spPr>
          <a:xfrm>
            <a:off x="584200" y="1859339"/>
            <a:ext cx="6807200" cy="3139321"/>
          </a:xfrm>
          <a:prstGeom prst="rect">
            <a:avLst/>
          </a:prstGeom>
          <a:noFill/>
        </p:spPr>
        <p:txBody>
          <a:bodyPr wrap="square">
            <a:spAutoFit/>
          </a:bodyPr>
          <a:lstStyle/>
          <a:p>
            <a:pPr algn="just"/>
            <a:r>
              <a:rPr lang="en-US" sz="1800" dirty="0">
                <a:effectLst/>
                <a:latin typeface="Times New Roman" panose="02020603050405020304" pitchFamily="18" charset="0"/>
                <a:ea typeface="Times New Roman" panose="02020603050405020304" pitchFamily="18" charset="0"/>
              </a:rPr>
              <a:t> - Giao </a:t>
            </a:r>
            <a:r>
              <a:rPr lang="en-US" sz="1800" dirty="0" err="1">
                <a:effectLst/>
                <a:latin typeface="Times New Roman" panose="02020603050405020304" pitchFamily="18" charset="0"/>
                <a:ea typeface="Times New Roman" panose="02020603050405020304" pitchFamily="18" charset="0"/>
              </a:rPr>
              <a:t>diện</a:t>
            </a:r>
            <a:r>
              <a:rPr lang="en-US" sz="1800" dirty="0">
                <a:effectLst/>
                <a:latin typeface="Times New Roman" panose="02020603050405020304" pitchFamily="18" charset="0"/>
                <a:ea typeface="Times New Roman" panose="02020603050405020304" pitchFamily="18" charset="0"/>
              </a:rPr>
              <a:t> website</a:t>
            </a:r>
            <a:r>
              <a:rPr lang="vi-VN" sz="1800" dirty="0">
                <a:effectLst/>
                <a:latin typeface="Times New Roman" panose="02020603050405020304" pitchFamily="18" charset="0"/>
                <a:ea typeface="Times New Roman" panose="02020603050405020304" pitchFamily="18" charset="0"/>
              </a:rPr>
              <a:t> từ phía người dùng và </a:t>
            </a:r>
            <a:r>
              <a:rPr lang="vi-VN" sz="1800" dirty="0" err="1">
                <a:effectLst/>
                <a:latin typeface="Times New Roman" panose="02020603050405020304" pitchFamily="18" charset="0"/>
                <a:ea typeface="Times New Roman" panose="02020603050405020304" pitchFamily="18" charset="0"/>
              </a:rPr>
              <a:t>admin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chỉnh</a:t>
            </a:r>
            <a:r>
              <a:rPr lang="en-US" sz="1800" dirty="0">
                <a:effectLst/>
                <a:latin typeface="Times New Roman" panose="02020603050405020304" pitchFamily="18" charset="0"/>
                <a:ea typeface="Times New Roman" panose="02020603050405020304" pitchFamily="18" charset="0"/>
              </a:rPr>
              <a:t>.</a:t>
            </a:r>
          </a:p>
          <a:p>
            <a:pPr algn="just"/>
            <a:endParaRPr lang="en-US" dirty="0">
              <a:latin typeface="Times New Roman" panose="02020603050405020304" pitchFamily="18" charset="0"/>
            </a:endParaRPr>
          </a:p>
          <a:p>
            <a:pPr algn="just"/>
            <a:r>
              <a:rPr lang="en-US" dirty="0"/>
              <a:t> - </a:t>
            </a:r>
            <a:r>
              <a:rPr lang="en-US" sz="1800" dirty="0" err="1">
                <a:effectLst/>
                <a:latin typeface="Times New Roman" panose="02020603050405020304" pitchFamily="18" charset="0"/>
                <a:ea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tiêu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kiếm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lọc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vẫn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khiến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nghiệm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người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thiếu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sót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lớn</a:t>
            </a:r>
            <a:r>
              <a:rPr lang="en-US" sz="1800"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a:p>
            <a:endParaRPr lang="en-US" dirty="0"/>
          </a:p>
          <a:p>
            <a:r>
              <a:rPr lang="en-US" dirty="0"/>
              <a:t> - </a:t>
            </a:r>
            <a:r>
              <a:rPr lang="en-US" sz="1800" dirty="0" err="1">
                <a:effectLst/>
                <a:latin typeface="Times New Roman" panose="02020603050405020304" pitchFamily="18" charset="0"/>
                <a:ea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lượng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chỉ</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máy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chơi</a:t>
            </a:r>
            <a:r>
              <a:rPr lang="en-US" sz="1800" dirty="0">
                <a:effectLst/>
                <a:latin typeface="Times New Roman" panose="02020603050405020304" pitchFamily="18" charset="0"/>
                <a:ea typeface="Times New Roman" panose="02020603050405020304" pitchFamily="18" charset="0"/>
              </a:rPr>
              <a:t> game </a:t>
            </a:r>
            <a:r>
              <a:rPr lang="en-US" sz="1800" dirty="0" err="1">
                <a:effectLst/>
                <a:latin typeface="Times New Roman" panose="02020603050405020304" pitchFamily="18" charset="0"/>
                <a:ea typeface="Times New Roman" panose="02020603050405020304" pitchFamily="18" charset="0"/>
              </a:rPr>
              <a:t>cùng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xuất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có</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nhiều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rPr>
              <a:t>.</a:t>
            </a:r>
          </a:p>
          <a:p>
            <a:endParaRPr lang="en-US" dirty="0">
              <a:latin typeface="Times New Roman" panose="02020603050405020304" pitchFamily="18" charset="0"/>
            </a:endParaRPr>
          </a:p>
          <a:p>
            <a:r>
              <a:rPr lang="en-US" dirty="0">
                <a:latin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sở</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còn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khá</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ít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chưa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đầy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thông</a:t>
            </a:r>
            <a:r>
              <a:rPr lang="en-US" sz="1800" dirty="0">
                <a:effectLst/>
                <a:latin typeface="Times New Roman" panose="02020603050405020304" pitchFamily="18" charset="0"/>
                <a:ea typeface="Times New Roman" panose="02020603050405020304" pitchFamily="18" charset="0"/>
              </a:rPr>
              <a:t> tin </a:t>
            </a:r>
            <a:r>
              <a:rPr lang="en-US" sz="1800" dirty="0" err="1">
                <a:effectLst/>
                <a:latin typeface="Times New Roman" panose="02020603050405020304" pitchFamily="18" charset="0"/>
                <a:ea typeface="Times New Roman" panose="02020603050405020304" pitchFamily="18" charset="0"/>
              </a:rPr>
              <a:t>cho</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r>
              <a:rPr lang="en-US" sz="1800" dirty="0">
                <a:effectLst/>
                <a:latin typeface="Times New Roman" panose="02020603050405020304" pitchFamily="18" charset="0"/>
                <a:ea typeface="Times New Roman" panose="02020603050405020304" pitchFamily="18" charset="0"/>
              </a:rPr>
              <a:t>.</a:t>
            </a:r>
            <a:endParaRPr lang="vi-V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24</a:t>
            </a:fld>
            <a:endParaRPr lang="en-US"/>
          </a:p>
        </p:txBody>
      </p:sp>
      <p:sp>
        <p:nvSpPr>
          <p:cNvPr id="5" name="Text Box 4"/>
          <p:cNvSpPr txBox="1"/>
          <p:nvPr/>
        </p:nvSpPr>
        <p:spPr>
          <a:xfrm>
            <a:off x="-635" y="84455"/>
            <a:ext cx="12192635" cy="553085"/>
          </a:xfrm>
          <a:prstGeom prst="rect">
            <a:avLst/>
          </a:prstGeom>
          <a:noFill/>
        </p:spPr>
        <p:txBody>
          <a:bodyPr wrap="square" rtlCol="0">
            <a:spAutoFit/>
          </a:bodyPr>
          <a:lstStyle/>
          <a:p>
            <a:pPr algn="ctr"/>
            <a:r>
              <a:rPr lang="en-US" sz="3000" b="1">
                <a:solidFill>
                  <a:schemeClr val="tx1"/>
                </a:solidFill>
              </a:rPr>
              <a:t>CHƯƠNG 5 : KẾT LUẬN VÀ HƯỚNG PHÁT TRIỂN</a:t>
            </a:r>
          </a:p>
        </p:txBody>
      </p:sp>
      <p:pic>
        <p:nvPicPr>
          <p:cNvPr id="3" name="Picture 2" descr="Front-end"/>
          <p:cNvPicPr>
            <a:picLocks noChangeAspect="1"/>
          </p:cNvPicPr>
          <p:nvPr/>
        </p:nvPicPr>
        <p:blipFill>
          <a:blip r:embed="rId2"/>
          <a:stretch>
            <a:fillRect/>
          </a:stretch>
        </p:blipFill>
        <p:spPr>
          <a:xfrm>
            <a:off x="6715760" y="1539240"/>
            <a:ext cx="5322570" cy="3992245"/>
          </a:xfrm>
          <a:prstGeom prst="rect">
            <a:avLst/>
          </a:prstGeom>
        </p:spPr>
      </p:pic>
      <p:sp>
        <p:nvSpPr>
          <p:cNvPr id="4" name="Rounded Rectangle 3"/>
          <p:cNvSpPr/>
          <p:nvPr/>
        </p:nvSpPr>
        <p:spPr>
          <a:xfrm>
            <a:off x="278130" y="1720215"/>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vi-VN" sz="2400" dirty="0"/>
              <a:t>Cải thiện giao diện</a:t>
            </a:r>
            <a:endParaRPr lang="en-US" sz="2400" dirty="0"/>
          </a:p>
        </p:txBody>
      </p:sp>
      <p:sp>
        <p:nvSpPr>
          <p:cNvPr id="6" name="Rounded Rectangle 5"/>
          <p:cNvSpPr/>
          <p:nvPr/>
        </p:nvSpPr>
        <p:spPr>
          <a:xfrm>
            <a:off x="278130" y="3089910"/>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400" dirty="0" err="1"/>
              <a:t>Tối</a:t>
            </a:r>
            <a:r>
              <a:rPr lang="en-US" sz="2400" dirty="0"/>
              <a:t> </a:t>
            </a:r>
            <a:r>
              <a:rPr lang="en-US" sz="2400" dirty="0" err="1"/>
              <a:t>ưu</a:t>
            </a:r>
            <a:r>
              <a:rPr lang="en-US" sz="2400" dirty="0"/>
              <a:t> </a:t>
            </a:r>
            <a:r>
              <a:rPr lang="en-US" sz="2400" dirty="0" err="1"/>
              <a:t>hóa</a:t>
            </a:r>
            <a:r>
              <a:rPr lang="en-US" sz="2400" dirty="0"/>
              <a:t> </a:t>
            </a:r>
            <a:r>
              <a:rPr lang="en-US" sz="2400" dirty="0" err="1"/>
              <a:t>trải</a:t>
            </a:r>
            <a:r>
              <a:rPr lang="en-US" sz="2400" dirty="0"/>
              <a:t> </a:t>
            </a:r>
            <a:r>
              <a:rPr lang="en-US" sz="2400" dirty="0" err="1"/>
              <a:t>nghiệm</a:t>
            </a:r>
            <a:r>
              <a:rPr lang="en-US" sz="2400" dirty="0"/>
              <a:t> </a:t>
            </a:r>
            <a:r>
              <a:rPr lang="en-US" sz="2400" dirty="0" err="1"/>
              <a:t>của</a:t>
            </a:r>
            <a:r>
              <a:rPr lang="en-US" sz="2400" dirty="0"/>
              <a:t> </a:t>
            </a:r>
            <a:r>
              <a:rPr lang="en-US" sz="2400" dirty="0" err="1"/>
              <a:t>người</a:t>
            </a:r>
            <a:r>
              <a:rPr lang="en-US" sz="2400" dirty="0"/>
              <a:t> </a:t>
            </a:r>
            <a:r>
              <a:rPr lang="en-US" sz="2400" dirty="0" err="1"/>
              <a:t>dùng</a:t>
            </a:r>
            <a:endParaRPr lang="en-US" sz="2400" dirty="0"/>
          </a:p>
        </p:txBody>
      </p:sp>
      <p:sp>
        <p:nvSpPr>
          <p:cNvPr id="7" name="Rounded Rectangle 6"/>
          <p:cNvSpPr/>
          <p:nvPr/>
        </p:nvSpPr>
        <p:spPr>
          <a:xfrm>
            <a:off x="309245" y="4641215"/>
            <a:ext cx="6406515" cy="890270"/>
          </a:xfrm>
          <a:prstGeom prst="roundRect">
            <a:avLst/>
          </a:prstGeom>
          <a:solidFill>
            <a:schemeClr val="bg2">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sz="2400"/>
              <a:t> Mở rộng kiến thức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8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25</a:t>
            </a:fld>
            <a:endParaRPr lang="en-US"/>
          </a:p>
        </p:txBody>
      </p:sp>
      <p:pic>
        <p:nvPicPr>
          <p:cNvPr id="4" name="Picture 3" descr="Thanks For Watching"/>
          <p:cNvPicPr>
            <a:picLocks noChangeAspect="1"/>
          </p:cNvPicPr>
          <p:nvPr/>
        </p:nvPicPr>
        <p:blipFill>
          <a:blip r:embed="rId2"/>
          <a:stretch>
            <a:fillRect/>
          </a:stretch>
        </p:blipFill>
        <p:spPr>
          <a:xfrm>
            <a:off x="2872105" y="1010920"/>
            <a:ext cx="6448425" cy="4836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3</a:t>
            </a:fld>
            <a:endParaRPr lang="en-US"/>
          </a:p>
        </p:txBody>
      </p:sp>
      <p:sp>
        <p:nvSpPr>
          <p:cNvPr id="5" name="Text Box 4"/>
          <p:cNvSpPr txBox="1"/>
          <p:nvPr/>
        </p:nvSpPr>
        <p:spPr>
          <a:xfrm>
            <a:off x="3666490" y="116205"/>
            <a:ext cx="4859020" cy="553085"/>
          </a:xfrm>
          <a:prstGeom prst="rect">
            <a:avLst/>
          </a:prstGeom>
          <a:noFill/>
        </p:spPr>
        <p:txBody>
          <a:bodyPr wrap="square" rtlCol="0">
            <a:spAutoFit/>
          </a:bodyPr>
          <a:lstStyle/>
          <a:p>
            <a:pPr algn="ctr"/>
            <a:r>
              <a:rPr lang="en-US" sz="3000" b="1">
                <a:solidFill>
                  <a:schemeClr val="tx1"/>
                </a:solidFill>
              </a:rPr>
              <a:t>CHƯƠNG 1: TỔNG QUAN</a:t>
            </a:r>
          </a:p>
        </p:txBody>
      </p:sp>
      <p:sp>
        <p:nvSpPr>
          <p:cNvPr id="3" name="Cloud 2"/>
          <p:cNvSpPr/>
          <p:nvPr/>
        </p:nvSpPr>
        <p:spPr>
          <a:xfrm>
            <a:off x="1179830" y="1300480"/>
            <a:ext cx="4925695"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en-US" dirty="0">
                <a:solidFill>
                  <a:schemeClr val="tx1"/>
                </a:solidFill>
              </a:rPr>
              <a:t>Trong </a:t>
            </a:r>
            <a:r>
              <a:rPr lang="en-US" dirty="0" err="1">
                <a:solidFill>
                  <a:schemeClr val="tx1"/>
                </a:solidFill>
              </a:rPr>
              <a:t>thời</a:t>
            </a:r>
            <a:r>
              <a:rPr lang="en-US" dirty="0">
                <a:solidFill>
                  <a:schemeClr val="tx1"/>
                </a:solidFill>
              </a:rPr>
              <a:t> </a:t>
            </a:r>
            <a:r>
              <a:rPr lang="en-US" dirty="0" err="1">
                <a:solidFill>
                  <a:schemeClr val="tx1"/>
                </a:solidFill>
              </a:rPr>
              <a:t>đại</a:t>
            </a:r>
            <a:r>
              <a:rPr lang="en-US" dirty="0">
                <a:solidFill>
                  <a:schemeClr val="tx1"/>
                </a:solidFill>
              </a:rPr>
              <a:t> </a:t>
            </a:r>
            <a:r>
              <a:rPr lang="en-US" dirty="0" err="1">
                <a:solidFill>
                  <a:schemeClr val="tx1"/>
                </a:solidFill>
              </a:rPr>
              <a:t>mà</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thương</a:t>
            </a:r>
            <a:r>
              <a:rPr lang="en-US" dirty="0">
                <a:solidFill>
                  <a:schemeClr val="tx1"/>
                </a:solidFill>
              </a:rPr>
              <a:t> </a:t>
            </a:r>
            <a:r>
              <a:rPr lang="en-US" dirty="0" err="1">
                <a:solidFill>
                  <a:schemeClr val="tx1"/>
                </a:solidFill>
              </a:rPr>
              <a:t>mại</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tử</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mạnh</a:t>
            </a:r>
            <a:r>
              <a:rPr lang="en-US" dirty="0">
                <a:solidFill>
                  <a:schemeClr val="tx1"/>
                </a:solidFill>
              </a:rPr>
              <a:t> </a:t>
            </a:r>
            <a:r>
              <a:rPr lang="en-US" dirty="0" err="1">
                <a:solidFill>
                  <a:schemeClr val="tx1"/>
                </a:solidFill>
              </a:rPr>
              <a:t>mẽ</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việc</a:t>
            </a:r>
            <a:r>
              <a:rPr lang="en-US" dirty="0">
                <a:solidFill>
                  <a:schemeClr val="tx1"/>
                </a:solidFill>
              </a:rPr>
              <a:t> </a:t>
            </a:r>
            <a:r>
              <a:rPr lang="en-US" dirty="0" err="1">
                <a:solidFill>
                  <a:schemeClr val="tx1"/>
                </a:solidFill>
              </a:rPr>
              <a:t>mua</a:t>
            </a:r>
            <a:r>
              <a:rPr lang="en-US" dirty="0">
                <a:solidFill>
                  <a:schemeClr val="tx1"/>
                </a:solidFill>
              </a:rPr>
              <a:t> </a:t>
            </a:r>
            <a:r>
              <a:rPr lang="en-US" dirty="0" err="1">
                <a:solidFill>
                  <a:schemeClr val="tx1"/>
                </a:solidFill>
              </a:rPr>
              <a:t>sắm</a:t>
            </a:r>
            <a:r>
              <a:rPr lang="en-US" dirty="0">
                <a:solidFill>
                  <a:schemeClr val="tx1"/>
                </a:solidFill>
              </a:rPr>
              <a:t> </a:t>
            </a:r>
            <a:r>
              <a:rPr lang="en-US" dirty="0" err="1">
                <a:solidFill>
                  <a:schemeClr val="tx1"/>
                </a:solidFill>
              </a:rPr>
              <a:t>trực</a:t>
            </a:r>
            <a:r>
              <a:rPr lang="en-US" dirty="0">
                <a:solidFill>
                  <a:schemeClr val="tx1"/>
                </a:solidFill>
              </a:rPr>
              <a:t> </a:t>
            </a:r>
            <a:r>
              <a:rPr lang="en-US" dirty="0" err="1">
                <a:solidFill>
                  <a:schemeClr val="tx1"/>
                </a:solidFill>
              </a:rPr>
              <a:t>tuyến</a:t>
            </a:r>
            <a:r>
              <a:rPr lang="en-US" dirty="0">
                <a:solidFill>
                  <a:schemeClr val="tx1"/>
                </a:solidFill>
              </a:rPr>
              <a:t> </a:t>
            </a:r>
            <a:r>
              <a:rPr lang="en-US" dirty="0" err="1">
                <a:solidFill>
                  <a:schemeClr val="tx1"/>
                </a:solidFill>
              </a:rPr>
              <a:t>trở</a:t>
            </a:r>
            <a:r>
              <a:rPr lang="en-US" dirty="0">
                <a:solidFill>
                  <a:schemeClr val="tx1"/>
                </a:solidFill>
              </a:rPr>
              <a:t> </a:t>
            </a:r>
            <a:r>
              <a:rPr lang="en-US" dirty="0" err="1">
                <a:solidFill>
                  <a:schemeClr val="tx1"/>
                </a:solidFill>
              </a:rPr>
              <a:t>thành</a:t>
            </a:r>
            <a:r>
              <a:rPr lang="en-US" dirty="0">
                <a:solidFill>
                  <a:schemeClr val="tx1"/>
                </a:solidFill>
              </a:rPr>
              <a:t> xu </a:t>
            </a:r>
            <a:r>
              <a:rPr lang="en-US" dirty="0" err="1">
                <a:solidFill>
                  <a:schemeClr val="tx1"/>
                </a:solidFill>
              </a:rPr>
              <a:t>hướng</a:t>
            </a:r>
            <a:r>
              <a:rPr lang="en-US" dirty="0">
                <a:solidFill>
                  <a:schemeClr val="tx1"/>
                </a:solidFill>
              </a:rPr>
              <a:t> </a:t>
            </a:r>
            <a:r>
              <a:rPr lang="en-US" dirty="0" err="1">
                <a:solidFill>
                  <a:schemeClr val="tx1"/>
                </a:solidFill>
              </a:rPr>
              <a:t>chủ</a:t>
            </a:r>
            <a:r>
              <a:rPr lang="en-US" dirty="0">
                <a:solidFill>
                  <a:schemeClr val="tx1"/>
                </a:solidFill>
              </a:rPr>
              <a:t> </a:t>
            </a:r>
            <a:r>
              <a:rPr lang="en-US" dirty="0" err="1">
                <a:solidFill>
                  <a:schemeClr val="tx1"/>
                </a:solidFill>
              </a:rPr>
              <a:t>đạo</a:t>
            </a:r>
            <a:endParaRPr lang="en-US" dirty="0">
              <a:solidFill>
                <a:schemeClr val="tx1"/>
              </a:solidFill>
            </a:endParaRPr>
          </a:p>
        </p:txBody>
      </p:sp>
      <p:sp>
        <p:nvSpPr>
          <p:cNvPr id="4" name="Cloud 3"/>
          <p:cNvSpPr/>
          <p:nvPr/>
        </p:nvSpPr>
        <p:spPr>
          <a:xfrm>
            <a:off x="5930900" y="3064510"/>
            <a:ext cx="5535930" cy="329184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en-US" dirty="0" err="1">
                <a:solidFill>
                  <a:schemeClr val="tx1"/>
                </a:solidFill>
                <a:latin typeface="Arial" panose="020B0604020202020204" pitchFamily="34" charset="0"/>
                <a:cs typeface="Arial" panose="020B0604020202020204" pitchFamily="34" charset="0"/>
              </a:rPr>
              <a:t>Dự</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án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chỉ</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dừng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lại</a:t>
            </a:r>
            <a:r>
              <a:rPr lang="en-US" dirty="0">
                <a:solidFill>
                  <a:schemeClr val="tx1"/>
                </a:solidFill>
                <a:latin typeface="Arial" panose="020B0604020202020204" pitchFamily="34" charset="0"/>
                <a:cs typeface="Arial" panose="020B0604020202020204" pitchFamily="34" charset="0"/>
              </a:rPr>
              <a:t> ở </a:t>
            </a:r>
            <a:r>
              <a:rPr lang="en-US" dirty="0" err="1">
                <a:solidFill>
                  <a:schemeClr val="tx1"/>
                </a:solidFill>
                <a:latin typeface="Arial" panose="020B0604020202020204" pitchFamily="34" charset="0"/>
                <a:cs typeface="Arial" panose="020B0604020202020204" pitchFamily="34" charset="0"/>
              </a:rPr>
              <a:t>việc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cung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một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trang</a:t>
            </a:r>
            <a:r>
              <a:rPr lang="en-US" dirty="0">
                <a:solidFill>
                  <a:schemeClr val="tx1"/>
                </a:solidFill>
                <a:latin typeface="Arial" panose="020B0604020202020204" pitchFamily="34" charset="0"/>
                <a:cs typeface="Arial" panose="020B0604020202020204" pitchFamily="34" charset="0"/>
              </a:rPr>
              <a:t> web </a:t>
            </a:r>
            <a:r>
              <a:rPr lang="en-US" dirty="0" err="1">
                <a:solidFill>
                  <a:schemeClr val="tx1"/>
                </a:solidFill>
                <a:latin typeface="Arial" panose="020B0604020202020204" pitchFamily="34" charset="0"/>
                <a:cs typeface="Arial" panose="020B0604020202020204" pitchFamily="34" charset="0"/>
              </a:rPr>
              <a:t>bán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máy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chơi</a:t>
            </a:r>
            <a:r>
              <a:rPr lang="en-US" dirty="0">
                <a:solidFill>
                  <a:schemeClr val="tx1"/>
                </a:solidFill>
                <a:latin typeface="Arial" panose="020B0604020202020204" pitchFamily="34" charset="0"/>
                <a:cs typeface="Arial" panose="020B0604020202020204" pitchFamily="34" charset="0"/>
              </a:rPr>
              <a:t> game</a:t>
            </a:r>
            <a:r>
              <a:rPr lang="vi-VN" altLang="en-US" dirty="0">
                <a:solidFill>
                  <a:schemeClr val="tx1"/>
                </a:solidFill>
                <a:latin typeface="Arial" panose="020B0604020202020204" pitchFamily="34" charset="0"/>
                <a:cs typeface="Arial" panose="020B0604020202020204" pitchFamily="34" charset="0"/>
              </a:rPr>
              <a:t>, mà còn là cơ hội để tìm hiểu và thử nghiệm những công nghệ mới </a:t>
            </a:r>
          </a:p>
          <a:p>
            <a:pPr algn="just"/>
            <a:r>
              <a:rPr lang="vi-VN" altLang="en-US" dirty="0">
                <a:solidFill>
                  <a:schemeClr val="tx1"/>
                </a:solidFill>
                <a:latin typeface="Arial" panose="020B0604020202020204" pitchFamily="34" charset="0"/>
                <a:cs typeface="Arial" panose="020B0604020202020204" pitchFamily="34" charset="0"/>
              </a:rPr>
              <a:t>nhất để cải thiện hiệu suất, tính tiện nghi và bảo mật</a:t>
            </a:r>
          </a:p>
        </p:txBody>
      </p:sp>
      <p:sp>
        <p:nvSpPr>
          <p:cNvPr id="7" name="Cloud 6"/>
          <p:cNvSpPr/>
          <p:nvPr/>
        </p:nvSpPr>
        <p:spPr>
          <a:xfrm>
            <a:off x="8610600" y="-598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0" name="Cloud 9"/>
          <p:cNvSpPr/>
          <p:nvPr/>
        </p:nvSpPr>
        <p:spPr>
          <a:xfrm>
            <a:off x="447675" y="522351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1" name="Cloud 10"/>
          <p:cNvSpPr/>
          <p:nvPr/>
        </p:nvSpPr>
        <p:spPr>
          <a:xfrm>
            <a:off x="7358380" y="1233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2" name="Cloud 11"/>
          <p:cNvSpPr/>
          <p:nvPr/>
        </p:nvSpPr>
        <p:spPr>
          <a:xfrm>
            <a:off x="3301365" y="606171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3" name="Cloud 12"/>
          <p:cNvSpPr/>
          <p:nvPr/>
        </p:nvSpPr>
        <p:spPr>
          <a:xfrm>
            <a:off x="-589915" y="-44196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4" name="Cloud 13"/>
          <p:cNvSpPr/>
          <p:nvPr/>
        </p:nvSpPr>
        <p:spPr>
          <a:xfrm>
            <a:off x="-1138555" y="32016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5" name="Cloud 14"/>
          <p:cNvSpPr/>
          <p:nvPr/>
        </p:nvSpPr>
        <p:spPr>
          <a:xfrm>
            <a:off x="3301365" y="-121285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
        <p:nvSpPr>
          <p:cNvPr id="16" name="Cloud 15"/>
          <p:cNvSpPr/>
          <p:nvPr/>
        </p:nvSpPr>
        <p:spPr>
          <a:xfrm>
            <a:off x="10830560" y="1360170"/>
            <a:ext cx="2121535" cy="1390650"/>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endParaRPr lang="vi-VN" altLang="en-US">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4</a:t>
            </a:fld>
            <a:endParaRPr lang="en-US"/>
          </a:p>
        </p:txBody>
      </p:sp>
      <p:sp>
        <p:nvSpPr>
          <p:cNvPr id="5" name="Text Box 4"/>
          <p:cNvSpPr txBox="1"/>
          <p:nvPr/>
        </p:nvSpPr>
        <p:spPr>
          <a:xfrm>
            <a:off x="2536190" y="116205"/>
            <a:ext cx="7119620" cy="553085"/>
          </a:xfrm>
          <a:prstGeom prst="rect">
            <a:avLst/>
          </a:prstGeom>
          <a:noFill/>
        </p:spPr>
        <p:txBody>
          <a:bodyPr wrap="square" rtlCol="0">
            <a:spAutoFit/>
          </a:bodyPr>
          <a:lstStyle/>
          <a:p>
            <a:pPr algn="ctr"/>
            <a:r>
              <a:rPr lang="en-US" sz="3000" b="1">
                <a:solidFill>
                  <a:schemeClr val="tx1"/>
                </a:solidFill>
              </a:rPr>
              <a:t>CHƯƠNG 2 : NGHIÊN CỨU LÝ THUYẾT</a:t>
            </a:r>
          </a:p>
        </p:txBody>
      </p:sp>
      <p:sp>
        <p:nvSpPr>
          <p:cNvPr id="3" name="Text Box 2"/>
          <p:cNvSpPr txBox="1"/>
          <p:nvPr/>
        </p:nvSpPr>
        <p:spPr>
          <a:xfrm>
            <a:off x="161925" y="755015"/>
            <a:ext cx="5635625" cy="311150"/>
          </a:xfrm>
          <a:prstGeom prst="rect">
            <a:avLst/>
          </a:prstGeom>
          <a:noFill/>
        </p:spPr>
        <p:txBody>
          <a:bodyPr wrap="square" rtlCol="0">
            <a:noAutofit/>
          </a:bodyPr>
          <a:lstStyle/>
          <a:p>
            <a:r>
              <a:rPr lang="en-US" b="1"/>
              <a:t>2.1 Kiến thức cơ bản về Nodejs, Reactjs và MySQL</a:t>
            </a:r>
          </a:p>
        </p:txBody>
      </p:sp>
      <p:sp>
        <p:nvSpPr>
          <p:cNvPr id="4" name="Text Box 3"/>
          <p:cNvSpPr txBox="1"/>
          <p:nvPr/>
        </p:nvSpPr>
        <p:spPr>
          <a:xfrm>
            <a:off x="547370" y="1151890"/>
            <a:ext cx="5635625" cy="311150"/>
          </a:xfrm>
          <a:prstGeom prst="rect">
            <a:avLst/>
          </a:prstGeom>
          <a:noFill/>
        </p:spPr>
        <p:txBody>
          <a:bodyPr wrap="square" rtlCol="0">
            <a:noAutofit/>
          </a:bodyPr>
          <a:lstStyle/>
          <a:p>
            <a:r>
              <a:rPr lang="en-US" sz="1600"/>
              <a:t>2.1.1 Nodejs: Môi trường, nền tảng thực thi đa chức năng.</a:t>
            </a:r>
          </a:p>
        </p:txBody>
      </p:sp>
      <p:sp>
        <p:nvSpPr>
          <p:cNvPr id="7" name="Text Box 6"/>
          <p:cNvSpPr txBox="1"/>
          <p:nvPr/>
        </p:nvSpPr>
        <p:spPr>
          <a:xfrm>
            <a:off x="624205" y="1548765"/>
            <a:ext cx="11568430" cy="719455"/>
          </a:xfrm>
          <a:prstGeom prst="rect">
            <a:avLst/>
          </a:prstGeom>
          <a:noFill/>
        </p:spPr>
        <p:txBody>
          <a:bodyPr wrap="square" rtlCol="0">
            <a:noAutofit/>
          </a:bodyPr>
          <a:lstStyle/>
          <a:p>
            <a:pPr indent="457200" algn="just"/>
            <a:r>
              <a:rPr lang="en-US" sz="1500" dirty="0"/>
              <a:t>Nodejs, </a:t>
            </a:r>
            <a:r>
              <a:rPr lang="en-US" sz="1500" dirty="0" err="1"/>
              <a:t>được</a:t>
            </a:r>
            <a:r>
              <a:rPr lang="en-US" sz="1500" dirty="0"/>
              <a:t> </a:t>
            </a:r>
            <a:r>
              <a:rPr lang="en-US" sz="1500" dirty="0" err="1"/>
              <a:t>xây</a:t>
            </a:r>
            <a:r>
              <a:rPr lang="en-US" sz="1500" dirty="0"/>
              <a:t> </a:t>
            </a:r>
            <a:r>
              <a:rPr lang="en-US" sz="1500" dirty="0" err="1"/>
              <a:t>dựng</a:t>
            </a:r>
            <a:r>
              <a:rPr lang="en-US" sz="1500" dirty="0"/>
              <a:t> </a:t>
            </a:r>
            <a:r>
              <a:rPr lang="en-US" sz="1500" dirty="0" err="1"/>
              <a:t>dựa</a:t>
            </a:r>
            <a:r>
              <a:rPr lang="en-US" sz="1500" dirty="0"/>
              <a:t> </a:t>
            </a:r>
            <a:r>
              <a:rPr lang="en-US" sz="1500" dirty="0" err="1"/>
              <a:t>trên</a:t>
            </a:r>
            <a:r>
              <a:rPr lang="en-US" sz="1500" dirty="0"/>
              <a:t> Chrome's V8 JavaScript Engine, </a:t>
            </a:r>
            <a:r>
              <a:rPr lang="en-US" sz="1500" dirty="0" err="1"/>
              <a:t>là</a:t>
            </a:r>
            <a:r>
              <a:rPr lang="en-US" sz="1500" dirty="0"/>
              <a:t> </a:t>
            </a:r>
            <a:r>
              <a:rPr lang="en-US" sz="1500" dirty="0" err="1"/>
              <a:t>một</a:t>
            </a:r>
            <a:r>
              <a:rPr lang="en-US" sz="1500" dirty="0"/>
              <a:t> </a:t>
            </a:r>
            <a:r>
              <a:rPr lang="en-US" sz="1500" dirty="0" err="1"/>
              <a:t>môi</a:t>
            </a:r>
            <a:r>
              <a:rPr lang="en-US" sz="1500" dirty="0"/>
              <a:t> </a:t>
            </a:r>
            <a:r>
              <a:rPr lang="en-US" sz="1500" dirty="0" err="1"/>
              <a:t>trường</a:t>
            </a:r>
            <a:r>
              <a:rPr lang="en-US" sz="1500" dirty="0"/>
              <a:t> </a:t>
            </a:r>
            <a:r>
              <a:rPr lang="en-US" sz="1500" dirty="0" err="1"/>
              <a:t>thực</a:t>
            </a:r>
            <a:r>
              <a:rPr lang="en-US" sz="1500" dirty="0"/>
              <a:t> </a:t>
            </a:r>
            <a:r>
              <a:rPr lang="en-US" sz="1500" dirty="0" err="1"/>
              <a:t>thi</a:t>
            </a:r>
            <a:r>
              <a:rPr lang="en-US" sz="1500" dirty="0"/>
              <a:t> </a:t>
            </a:r>
            <a:r>
              <a:rPr lang="en-US" sz="1500" dirty="0" err="1"/>
              <a:t>mã</a:t>
            </a:r>
            <a:r>
              <a:rPr lang="en-US" sz="1500" dirty="0"/>
              <a:t> </a:t>
            </a:r>
            <a:r>
              <a:rPr lang="en-US" sz="1500" dirty="0" err="1"/>
              <a:t>nguồn</a:t>
            </a:r>
            <a:r>
              <a:rPr lang="en-US" sz="1500" dirty="0"/>
              <a:t> </a:t>
            </a:r>
            <a:r>
              <a:rPr lang="en-US" sz="1500" dirty="0" err="1"/>
              <a:t>mở</a:t>
            </a:r>
            <a:r>
              <a:rPr lang="en-US" sz="1500" dirty="0"/>
              <a:t>, </a:t>
            </a:r>
            <a:r>
              <a:rPr lang="en-US" sz="1500" dirty="0" err="1"/>
              <a:t>hỗ</a:t>
            </a:r>
            <a:r>
              <a:rPr lang="en-US" sz="1500" dirty="0"/>
              <a:t> </a:t>
            </a:r>
            <a:r>
              <a:rPr lang="en-US" sz="1500" dirty="0" err="1"/>
              <a:t>trợ</a:t>
            </a:r>
            <a:r>
              <a:rPr lang="en-US" sz="1500" dirty="0"/>
              <a:t> </a:t>
            </a:r>
            <a:r>
              <a:rPr lang="en-US" sz="1500" dirty="0" err="1"/>
              <a:t>việc</a:t>
            </a:r>
            <a:r>
              <a:rPr lang="en-US" sz="1500" dirty="0"/>
              <a:t> </a:t>
            </a:r>
            <a:r>
              <a:rPr lang="en-US" sz="1500" dirty="0" err="1"/>
              <a:t>xây</a:t>
            </a:r>
            <a:r>
              <a:rPr lang="en-US" sz="1500" dirty="0"/>
              <a:t> </a:t>
            </a:r>
            <a:r>
              <a:rPr lang="en-US" sz="1500" dirty="0" err="1"/>
              <a:t>dựng</a:t>
            </a:r>
            <a:r>
              <a:rPr lang="en-US" sz="1500" dirty="0"/>
              <a:t> </a:t>
            </a:r>
            <a:r>
              <a:rPr lang="en-US" sz="1500" dirty="0" err="1"/>
              <a:t>ứng</a:t>
            </a:r>
            <a:r>
              <a:rPr lang="en-US" sz="1500" dirty="0"/>
              <a:t> </a:t>
            </a:r>
            <a:r>
              <a:rPr lang="en-US" sz="1500" dirty="0" err="1"/>
              <a:t>dụng</a:t>
            </a:r>
            <a:r>
              <a:rPr lang="en-US" sz="1500" dirty="0"/>
              <a:t> </a:t>
            </a:r>
            <a:r>
              <a:rPr lang="en-US" sz="1500" dirty="0" err="1"/>
              <a:t>mạng</a:t>
            </a:r>
            <a:r>
              <a:rPr lang="en-US" sz="1500" dirty="0"/>
              <a:t> </a:t>
            </a:r>
            <a:r>
              <a:rPr lang="en-US" sz="1500" dirty="0" err="1"/>
              <a:t>có</a:t>
            </a:r>
            <a:r>
              <a:rPr lang="en-US" sz="1500" dirty="0"/>
              <a:t> </a:t>
            </a:r>
            <a:r>
              <a:rPr lang="en-US" sz="1500" dirty="0" err="1"/>
              <a:t>khả</a:t>
            </a:r>
            <a:r>
              <a:rPr lang="en-US" sz="1500" dirty="0"/>
              <a:t> </a:t>
            </a:r>
            <a:r>
              <a:rPr lang="en-US" sz="1500" dirty="0" err="1"/>
              <a:t>năng</a:t>
            </a:r>
            <a:r>
              <a:rPr lang="en-US" sz="1500" dirty="0"/>
              <a:t> </a:t>
            </a:r>
            <a:r>
              <a:rPr lang="en-US" sz="1500" dirty="0" err="1"/>
              <a:t>mở</a:t>
            </a:r>
            <a:r>
              <a:rPr lang="en-US" sz="1500" dirty="0"/>
              <a:t> </a:t>
            </a:r>
            <a:r>
              <a:rPr lang="en-US" sz="1500" dirty="0" err="1"/>
              <a:t>rộng</a:t>
            </a:r>
            <a:r>
              <a:rPr lang="en-US" sz="1500" dirty="0"/>
              <a:t> </a:t>
            </a:r>
            <a:r>
              <a:rPr lang="en-US" sz="1500" dirty="0" err="1"/>
              <a:t>cao</a:t>
            </a:r>
            <a:r>
              <a:rPr lang="en-US" sz="1500" dirty="0"/>
              <a:t>.</a:t>
            </a:r>
          </a:p>
          <a:p>
            <a:pPr indent="457200" algn="just"/>
            <a:r>
              <a:rPr lang="en-US" sz="1500" dirty="0"/>
              <a:t>Nodejs </a:t>
            </a:r>
            <a:r>
              <a:rPr lang="en-US" sz="1500" dirty="0" err="1"/>
              <a:t>đặc</a:t>
            </a:r>
            <a:r>
              <a:rPr lang="en-US" sz="1500" dirty="0"/>
              <a:t> </a:t>
            </a:r>
            <a:r>
              <a:rPr lang="en-US" sz="1500" dirty="0" err="1"/>
              <a:t>trưng</a:t>
            </a:r>
            <a:r>
              <a:rPr lang="en-US" sz="1500" dirty="0"/>
              <a:t> </a:t>
            </a:r>
            <a:r>
              <a:rPr lang="en-US" sz="1500" dirty="0" err="1"/>
              <a:t>bởi</a:t>
            </a:r>
            <a:r>
              <a:rPr lang="en-US" sz="1500" dirty="0"/>
              <a:t> </a:t>
            </a:r>
            <a:r>
              <a:rPr lang="en-US" sz="1500" dirty="0" err="1"/>
              <a:t>khả</a:t>
            </a:r>
            <a:r>
              <a:rPr lang="en-US" sz="1500" dirty="0"/>
              <a:t> </a:t>
            </a:r>
            <a:r>
              <a:rPr lang="en-US" sz="1500" dirty="0" err="1"/>
              <a:t>năng</a:t>
            </a:r>
            <a:r>
              <a:rPr lang="en-US" sz="1500" dirty="0"/>
              <a:t> </a:t>
            </a:r>
            <a:r>
              <a:rPr lang="en-US" sz="1500" dirty="0" err="1"/>
              <a:t>không</a:t>
            </a:r>
            <a:r>
              <a:rPr lang="en-US" sz="1500" dirty="0"/>
              <a:t> </a:t>
            </a:r>
            <a:r>
              <a:rPr lang="en-US" sz="1500" dirty="0" err="1"/>
              <a:t>chỉ</a:t>
            </a:r>
            <a:r>
              <a:rPr lang="en-US" sz="1500" dirty="0"/>
              <a:t> </a:t>
            </a:r>
            <a:r>
              <a:rPr lang="en-US" sz="1500" dirty="0" err="1"/>
              <a:t>sử</a:t>
            </a:r>
            <a:r>
              <a:rPr lang="en-US" sz="1500" dirty="0"/>
              <a:t> </a:t>
            </a:r>
            <a:r>
              <a:rPr lang="en-US" sz="1500" dirty="0" err="1"/>
              <a:t>dụng</a:t>
            </a:r>
            <a:r>
              <a:rPr lang="en-US" sz="1500" dirty="0"/>
              <a:t> </a:t>
            </a:r>
            <a:r>
              <a:rPr lang="en-US" sz="1500" dirty="0" err="1"/>
              <a:t>mã</a:t>
            </a:r>
            <a:r>
              <a:rPr lang="en-US" sz="1500" dirty="0"/>
              <a:t> </a:t>
            </a:r>
            <a:r>
              <a:rPr lang="en-US" sz="1500" dirty="0" err="1"/>
              <a:t>nguồn</a:t>
            </a:r>
            <a:r>
              <a:rPr lang="en-US" sz="1500" dirty="0"/>
              <a:t> </a:t>
            </a:r>
            <a:r>
              <a:rPr lang="en-US" sz="1500" dirty="0" err="1"/>
              <a:t>mở</a:t>
            </a:r>
            <a:r>
              <a:rPr lang="en-US" sz="1500" dirty="0"/>
              <a:t> </a:t>
            </a:r>
            <a:r>
              <a:rPr lang="en-US" sz="1500" dirty="0" err="1"/>
              <a:t>mà</a:t>
            </a:r>
            <a:r>
              <a:rPr lang="en-US" sz="1500" dirty="0"/>
              <a:t> </a:t>
            </a:r>
            <a:r>
              <a:rPr lang="en-US" sz="1500" dirty="0" err="1"/>
              <a:t>còn</a:t>
            </a:r>
            <a:r>
              <a:rPr lang="en-US" sz="1500" dirty="0"/>
              <a:t> </a:t>
            </a:r>
            <a:r>
              <a:rPr lang="en-US" sz="1500" dirty="0" err="1"/>
              <a:t>xử</a:t>
            </a:r>
            <a:r>
              <a:rPr lang="en-US" sz="1500" dirty="0"/>
              <a:t> </a:t>
            </a:r>
            <a:r>
              <a:rPr lang="en-US" sz="1500" dirty="0" err="1"/>
              <a:t>lý</a:t>
            </a:r>
            <a:r>
              <a:rPr lang="en-US" sz="1500" dirty="0"/>
              <a:t> </a:t>
            </a:r>
            <a:r>
              <a:rPr lang="en-US" sz="1500" dirty="0" err="1"/>
              <a:t>đa</a:t>
            </a:r>
            <a:r>
              <a:rPr lang="en-US" sz="1500" dirty="0"/>
              <a:t> </a:t>
            </a:r>
            <a:r>
              <a:rPr lang="en-US" sz="1500" dirty="0" err="1"/>
              <a:t>nhiệm</a:t>
            </a:r>
            <a:r>
              <a:rPr lang="en-US" sz="1500" dirty="0"/>
              <a:t> </a:t>
            </a:r>
            <a:r>
              <a:rPr lang="en-US" sz="1500" dirty="0" err="1"/>
              <a:t>và</a:t>
            </a:r>
            <a:r>
              <a:rPr lang="en-US" sz="1500" dirty="0"/>
              <a:t> </a:t>
            </a:r>
            <a:r>
              <a:rPr lang="en-US" sz="1500" dirty="0" err="1"/>
              <a:t>không</a:t>
            </a:r>
            <a:r>
              <a:rPr lang="en-US" sz="1500" dirty="0"/>
              <a:t> </a:t>
            </a:r>
            <a:r>
              <a:rPr lang="en-US" sz="1500" dirty="0" err="1"/>
              <a:t>đồng</a:t>
            </a:r>
            <a:r>
              <a:rPr lang="en-US" sz="1500" dirty="0"/>
              <a:t> </a:t>
            </a:r>
            <a:r>
              <a:rPr lang="en-US" sz="1500" dirty="0" err="1"/>
              <a:t>bộ</a:t>
            </a:r>
            <a:r>
              <a:rPr lang="en-US" sz="1500" dirty="0"/>
              <a:t>, </a:t>
            </a:r>
            <a:r>
              <a:rPr lang="en-US" sz="1500" dirty="0" err="1"/>
              <a:t>giúp</a:t>
            </a:r>
            <a:r>
              <a:rPr lang="en-US" sz="1500" dirty="0"/>
              <a:t> </a:t>
            </a:r>
            <a:r>
              <a:rPr lang="en-US" sz="1500" dirty="0" err="1"/>
              <a:t>hệ</a:t>
            </a:r>
            <a:r>
              <a:rPr lang="en-US" sz="1500" dirty="0"/>
              <a:t> </a:t>
            </a:r>
            <a:r>
              <a:rPr lang="en-US" sz="1500" dirty="0" err="1"/>
              <a:t>thống</a:t>
            </a:r>
            <a:r>
              <a:rPr lang="en-US" sz="1500" dirty="0"/>
              <a:t> </a:t>
            </a:r>
            <a:r>
              <a:rPr lang="en-US" sz="1500" dirty="0" err="1"/>
              <a:t>xử</a:t>
            </a:r>
            <a:r>
              <a:rPr lang="en-US" sz="1500" dirty="0"/>
              <a:t> </a:t>
            </a:r>
            <a:r>
              <a:rPr lang="en-US" sz="1500" dirty="0" err="1"/>
              <a:t>lý</a:t>
            </a:r>
            <a:r>
              <a:rPr lang="en-US" sz="1500" dirty="0"/>
              <a:t> </a:t>
            </a:r>
            <a:r>
              <a:rPr lang="en-US" sz="1500" dirty="0" err="1"/>
              <a:t>nhiều</a:t>
            </a:r>
            <a:r>
              <a:rPr lang="en-US" sz="1500" dirty="0"/>
              <a:t> </a:t>
            </a:r>
            <a:r>
              <a:rPr lang="en-US" sz="1500" dirty="0" err="1"/>
              <a:t>yêu</a:t>
            </a:r>
            <a:r>
              <a:rPr lang="en-US" sz="1500" dirty="0"/>
              <a:t> </a:t>
            </a:r>
            <a:r>
              <a:rPr lang="en-US" sz="1500" dirty="0" err="1"/>
              <a:t>cầu</a:t>
            </a:r>
            <a:r>
              <a:rPr lang="en-US" sz="1500" dirty="0"/>
              <a:t> </a:t>
            </a:r>
            <a:r>
              <a:rPr lang="en-US" sz="1500" dirty="0" err="1"/>
              <a:t>cùng</a:t>
            </a:r>
            <a:r>
              <a:rPr lang="en-US" sz="1500" dirty="0"/>
              <a:t> </a:t>
            </a:r>
            <a:r>
              <a:rPr lang="en-US" sz="1500" dirty="0" err="1"/>
              <a:t>lúc</a:t>
            </a:r>
            <a:r>
              <a:rPr lang="en-US" sz="1500" dirty="0"/>
              <a:t> </a:t>
            </a:r>
            <a:r>
              <a:rPr lang="en-US" sz="1500" dirty="0" err="1"/>
              <a:t>mà</a:t>
            </a:r>
            <a:r>
              <a:rPr lang="en-US" sz="1500" dirty="0"/>
              <a:t> </a:t>
            </a:r>
            <a:r>
              <a:rPr lang="en-US" sz="1500" dirty="0" err="1"/>
              <a:t>không</a:t>
            </a:r>
            <a:r>
              <a:rPr lang="en-US" sz="1500" dirty="0"/>
              <a:t> </a:t>
            </a:r>
            <a:r>
              <a:rPr lang="en-US" sz="1500" dirty="0" err="1"/>
              <a:t>làm</a:t>
            </a:r>
            <a:r>
              <a:rPr lang="en-US" sz="1500" dirty="0"/>
              <a:t> </a:t>
            </a:r>
            <a:r>
              <a:rPr lang="en-US" sz="1500" dirty="0" err="1"/>
              <a:t>giảm</a:t>
            </a:r>
            <a:r>
              <a:rPr lang="en-US" sz="1500" dirty="0"/>
              <a:t> </a:t>
            </a:r>
            <a:r>
              <a:rPr lang="en-US" sz="1500" dirty="0" err="1"/>
              <a:t>hiệu</a:t>
            </a:r>
            <a:r>
              <a:rPr lang="en-US" sz="1500" dirty="0"/>
              <a:t> </a:t>
            </a:r>
            <a:r>
              <a:rPr lang="en-US" sz="1500" dirty="0" err="1"/>
              <a:t>suất</a:t>
            </a:r>
            <a:r>
              <a:rPr lang="en-US" sz="1500" dirty="0"/>
              <a:t>.</a:t>
            </a:r>
          </a:p>
          <a:p>
            <a:pPr indent="457200" algn="just"/>
            <a:endParaRPr lang="en-US" sz="1500" dirty="0"/>
          </a:p>
          <a:p>
            <a:pPr algn="just"/>
            <a:endParaRPr lang="en-US" sz="1500" dirty="0"/>
          </a:p>
          <a:p>
            <a:pPr algn="just"/>
            <a:endParaRPr lang="en-US" sz="1500" dirty="0"/>
          </a:p>
          <a:p>
            <a:pPr algn="just"/>
            <a:r>
              <a:rPr lang="en-US" sz="1500" dirty="0"/>
              <a:t> </a:t>
            </a:r>
          </a:p>
        </p:txBody>
      </p:sp>
      <p:sp>
        <p:nvSpPr>
          <p:cNvPr id="8" name="Rectangles 7"/>
          <p:cNvSpPr/>
          <p:nvPr/>
        </p:nvSpPr>
        <p:spPr>
          <a:xfrm>
            <a:off x="7189470" y="3087370"/>
            <a:ext cx="4456430" cy="36830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rPr>
              <a:t>JavaScript Everywhere</a:t>
            </a:r>
          </a:p>
        </p:txBody>
      </p:sp>
      <p:sp>
        <p:nvSpPr>
          <p:cNvPr id="9" name="Rectangles 8"/>
          <p:cNvSpPr/>
          <p:nvPr/>
        </p:nvSpPr>
        <p:spPr>
          <a:xfrm>
            <a:off x="7189470" y="3772535"/>
            <a:ext cx="4448175" cy="33591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rPr>
              <a:t>Non-Blocking I/O</a:t>
            </a:r>
          </a:p>
        </p:txBody>
      </p:sp>
      <p:sp>
        <p:nvSpPr>
          <p:cNvPr id="10" name="Rectangles 9"/>
          <p:cNvSpPr/>
          <p:nvPr/>
        </p:nvSpPr>
        <p:spPr>
          <a:xfrm>
            <a:off x="7189470" y="4425315"/>
            <a:ext cx="4425315" cy="33274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NPM (Node Package Manager)</a:t>
            </a:r>
          </a:p>
        </p:txBody>
      </p:sp>
      <p:sp>
        <p:nvSpPr>
          <p:cNvPr id="11" name="Rectangles 10"/>
          <p:cNvSpPr/>
          <p:nvPr/>
        </p:nvSpPr>
        <p:spPr>
          <a:xfrm>
            <a:off x="7199630" y="5025390"/>
            <a:ext cx="4446270" cy="41465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Server-Side Development</a:t>
            </a:r>
          </a:p>
        </p:txBody>
      </p:sp>
      <p:sp>
        <p:nvSpPr>
          <p:cNvPr id="13" name="Rectangles 12"/>
          <p:cNvSpPr/>
          <p:nvPr/>
        </p:nvSpPr>
        <p:spPr>
          <a:xfrm>
            <a:off x="7199630" y="5727700"/>
            <a:ext cx="4456430" cy="33909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Cross-Platform</a:t>
            </a:r>
          </a:p>
        </p:txBody>
      </p:sp>
      <p:cxnSp>
        <p:nvCxnSpPr>
          <p:cNvPr id="15" name="Straight Arrow Connector 14"/>
          <p:cNvCxnSpPr>
            <a:stCxn id="14" idx="3"/>
            <a:endCxn id="8" idx="1"/>
          </p:cNvCxnSpPr>
          <p:nvPr/>
        </p:nvCxnSpPr>
        <p:spPr>
          <a:xfrm flipV="1">
            <a:off x="5920105" y="3271520"/>
            <a:ext cx="1269365" cy="132397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 name="Straight Arrow Connector 15"/>
          <p:cNvCxnSpPr>
            <a:stCxn id="14" idx="3"/>
            <a:endCxn id="9" idx="1"/>
          </p:cNvCxnSpPr>
          <p:nvPr/>
        </p:nvCxnSpPr>
        <p:spPr>
          <a:xfrm flipV="1">
            <a:off x="5920105" y="3940810"/>
            <a:ext cx="1269365" cy="65468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 name="Straight Arrow Connector 16"/>
          <p:cNvCxnSpPr>
            <a:stCxn id="14" idx="3"/>
            <a:endCxn id="10" idx="1"/>
          </p:cNvCxnSpPr>
          <p:nvPr/>
        </p:nvCxnSpPr>
        <p:spPr>
          <a:xfrm flipV="1">
            <a:off x="5920105" y="4591685"/>
            <a:ext cx="1269365"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 name="Straight Arrow Connector 17"/>
          <p:cNvCxnSpPr>
            <a:stCxn id="14" idx="3"/>
            <a:endCxn id="11" idx="1"/>
          </p:cNvCxnSpPr>
          <p:nvPr/>
        </p:nvCxnSpPr>
        <p:spPr>
          <a:xfrm>
            <a:off x="5920105" y="4595495"/>
            <a:ext cx="1279525" cy="6375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Straight Arrow Connector 18"/>
          <p:cNvCxnSpPr>
            <a:stCxn id="14" idx="3"/>
            <a:endCxn id="13" idx="1"/>
          </p:cNvCxnSpPr>
          <p:nvPr/>
        </p:nvCxnSpPr>
        <p:spPr>
          <a:xfrm>
            <a:off x="5920105" y="4595495"/>
            <a:ext cx="1279525" cy="13017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 name="Picture 11"/>
          <p:cNvPicPr>
            <a:picLocks noChangeAspect="1"/>
          </p:cNvPicPr>
          <p:nvPr/>
        </p:nvPicPr>
        <p:blipFill>
          <a:blip r:embed="rId2"/>
          <a:srcRect t="11832" r="1032" b="5184"/>
          <a:stretch>
            <a:fillRect/>
          </a:stretch>
        </p:blipFill>
        <p:spPr>
          <a:xfrm>
            <a:off x="161925" y="2917190"/>
            <a:ext cx="6290310" cy="33483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5</a:t>
            </a:fld>
            <a:endParaRPr lang="en-US"/>
          </a:p>
        </p:txBody>
      </p:sp>
      <p:sp>
        <p:nvSpPr>
          <p:cNvPr id="5" name="Text Box 4"/>
          <p:cNvSpPr txBox="1"/>
          <p:nvPr/>
        </p:nvSpPr>
        <p:spPr>
          <a:xfrm>
            <a:off x="2536190" y="116205"/>
            <a:ext cx="7119620" cy="553085"/>
          </a:xfrm>
          <a:prstGeom prst="rect">
            <a:avLst/>
          </a:prstGeom>
          <a:noFill/>
        </p:spPr>
        <p:txBody>
          <a:bodyPr wrap="square" rtlCol="0">
            <a:spAutoFit/>
          </a:bodyPr>
          <a:lstStyle/>
          <a:p>
            <a:pPr algn="ctr"/>
            <a:r>
              <a:rPr lang="en-US" sz="3000" b="1">
                <a:solidFill>
                  <a:schemeClr val="tx1"/>
                </a:solidFill>
              </a:rPr>
              <a:t>CHƯƠNG 2 : NGHIÊN CỨU LÝ THUYẾT</a:t>
            </a:r>
          </a:p>
        </p:txBody>
      </p:sp>
      <p:sp>
        <p:nvSpPr>
          <p:cNvPr id="3" name="Text Box 2"/>
          <p:cNvSpPr txBox="1"/>
          <p:nvPr/>
        </p:nvSpPr>
        <p:spPr>
          <a:xfrm>
            <a:off x="161925" y="755015"/>
            <a:ext cx="5635625" cy="311150"/>
          </a:xfrm>
          <a:prstGeom prst="rect">
            <a:avLst/>
          </a:prstGeom>
          <a:noFill/>
        </p:spPr>
        <p:txBody>
          <a:bodyPr wrap="square" rtlCol="0">
            <a:noAutofit/>
          </a:bodyPr>
          <a:lstStyle/>
          <a:p>
            <a:r>
              <a:rPr lang="en-US" b="1"/>
              <a:t>2.1 Kiến thức cơ bản về Nodejs, Reactjs và MySQL</a:t>
            </a:r>
          </a:p>
        </p:txBody>
      </p:sp>
      <p:sp>
        <p:nvSpPr>
          <p:cNvPr id="4" name="Text Box 3"/>
          <p:cNvSpPr txBox="1"/>
          <p:nvPr/>
        </p:nvSpPr>
        <p:spPr>
          <a:xfrm>
            <a:off x="547370" y="1151890"/>
            <a:ext cx="5635625" cy="311150"/>
          </a:xfrm>
          <a:prstGeom prst="rect">
            <a:avLst/>
          </a:prstGeom>
          <a:noFill/>
        </p:spPr>
        <p:txBody>
          <a:bodyPr wrap="square" rtlCol="0">
            <a:noAutofit/>
          </a:bodyPr>
          <a:lstStyle/>
          <a:p>
            <a:r>
              <a:rPr lang="en-US" sz="1600" b="1"/>
              <a:t>2.1.2 Reactjs: Framework thiết kế giao diện cực mạnh mẽ</a:t>
            </a:r>
          </a:p>
        </p:txBody>
      </p:sp>
      <p:sp>
        <p:nvSpPr>
          <p:cNvPr id="7" name="Text Box 6"/>
          <p:cNvSpPr txBox="1"/>
          <p:nvPr/>
        </p:nvSpPr>
        <p:spPr>
          <a:xfrm>
            <a:off x="624205" y="1515110"/>
            <a:ext cx="11568430" cy="639445"/>
          </a:xfrm>
          <a:prstGeom prst="rect">
            <a:avLst/>
          </a:prstGeom>
          <a:noFill/>
        </p:spPr>
        <p:txBody>
          <a:bodyPr wrap="square" rtlCol="0">
            <a:noAutofit/>
          </a:bodyPr>
          <a:lstStyle/>
          <a:p>
            <a:pPr indent="457200" algn="just"/>
            <a:r>
              <a:rPr lang="en-US" sz="1500"/>
              <a:t>Reactjs là một thư viện JavaScript được phát triển bởi Facebook, thiết kế để xây dựng giao diện người dùng đơn trang (Single Page Applications). Sự linh hoạt của React.js đến từ cách nó quản lý trạng thái và cập nhật giao diện người dùng mà không làm tải lại toàn bộ trang web, cung cấp trải nghiệm người dùng mượt mà và nhanh chóng.</a:t>
            </a:r>
          </a:p>
        </p:txBody>
      </p:sp>
      <p:sp>
        <p:nvSpPr>
          <p:cNvPr id="8" name="Rectangles 7"/>
          <p:cNvSpPr/>
          <p:nvPr/>
        </p:nvSpPr>
        <p:spPr>
          <a:xfrm>
            <a:off x="8123555" y="235394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sym typeface="+mn-ea"/>
              </a:rPr>
              <a:t>Components</a:t>
            </a:r>
          </a:p>
        </p:txBody>
      </p:sp>
      <p:cxnSp>
        <p:nvCxnSpPr>
          <p:cNvPr id="15" name="Straight Arrow Connector 14"/>
          <p:cNvCxnSpPr>
            <a:stCxn id="14" idx="3"/>
            <a:endCxn id="8" idx="1"/>
          </p:cNvCxnSpPr>
          <p:nvPr/>
        </p:nvCxnSpPr>
        <p:spPr>
          <a:xfrm flipV="1">
            <a:off x="2036445" y="2601595"/>
            <a:ext cx="6087110" cy="19850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2" name="Rectangles 11"/>
          <p:cNvSpPr/>
          <p:nvPr/>
        </p:nvSpPr>
        <p:spPr>
          <a:xfrm>
            <a:off x="8123555" y="3086100"/>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Virtual DOM</a:t>
            </a:r>
          </a:p>
        </p:txBody>
      </p:sp>
      <p:sp>
        <p:nvSpPr>
          <p:cNvPr id="20" name="Rectangles 19"/>
          <p:cNvSpPr/>
          <p:nvPr/>
        </p:nvSpPr>
        <p:spPr>
          <a:xfrm>
            <a:off x="8123555" y="383603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JSX (JavaScript XML)</a:t>
            </a:r>
          </a:p>
        </p:txBody>
      </p:sp>
      <p:sp>
        <p:nvSpPr>
          <p:cNvPr id="21" name="Rectangles 20"/>
          <p:cNvSpPr/>
          <p:nvPr/>
        </p:nvSpPr>
        <p:spPr>
          <a:xfrm>
            <a:off x="8123555" y="4585970"/>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React Router</a:t>
            </a:r>
          </a:p>
        </p:txBody>
      </p:sp>
      <p:sp>
        <p:nvSpPr>
          <p:cNvPr id="22" name="Rectangles 21"/>
          <p:cNvSpPr/>
          <p:nvPr/>
        </p:nvSpPr>
        <p:spPr>
          <a:xfrm>
            <a:off x="8123555" y="520509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Ecosystem và Thư viện</a:t>
            </a:r>
          </a:p>
        </p:txBody>
      </p:sp>
      <p:sp>
        <p:nvSpPr>
          <p:cNvPr id="23" name="Rectangles 22"/>
          <p:cNvSpPr/>
          <p:nvPr/>
        </p:nvSpPr>
        <p:spPr>
          <a:xfrm>
            <a:off x="8123555" y="5898515"/>
            <a:ext cx="3333750" cy="494665"/>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chemeClr val="tx1"/>
                </a:solidFill>
              </a:rPr>
              <a:t>Community và Hỗ trợ</a:t>
            </a:r>
          </a:p>
        </p:txBody>
      </p:sp>
      <p:cxnSp>
        <p:nvCxnSpPr>
          <p:cNvPr id="24" name="Straight Arrow Connector 23"/>
          <p:cNvCxnSpPr>
            <a:stCxn id="14" idx="3"/>
            <a:endCxn id="12" idx="1"/>
          </p:cNvCxnSpPr>
          <p:nvPr/>
        </p:nvCxnSpPr>
        <p:spPr>
          <a:xfrm flipV="1">
            <a:off x="2036445" y="3333750"/>
            <a:ext cx="6087110" cy="12528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a:stCxn id="14" idx="3"/>
            <a:endCxn id="20" idx="1"/>
          </p:cNvCxnSpPr>
          <p:nvPr/>
        </p:nvCxnSpPr>
        <p:spPr>
          <a:xfrm flipV="1">
            <a:off x="2036445" y="4083685"/>
            <a:ext cx="6087110" cy="5029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14" idx="3"/>
            <a:endCxn id="21" idx="1"/>
          </p:cNvCxnSpPr>
          <p:nvPr/>
        </p:nvCxnSpPr>
        <p:spPr>
          <a:xfrm>
            <a:off x="2036445" y="4586605"/>
            <a:ext cx="6087110" cy="2470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a:stCxn id="14" idx="3"/>
            <a:endCxn id="22" idx="1"/>
          </p:cNvCxnSpPr>
          <p:nvPr/>
        </p:nvCxnSpPr>
        <p:spPr>
          <a:xfrm>
            <a:off x="2036445" y="4586605"/>
            <a:ext cx="6087110" cy="8661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14" idx="3"/>
            <a:endCxn id="23" idx="1"/>
          </p:cNvCxnSpPr>
          <p:nvPr/>
        </p:nvCxnSpPr>
        <p:spPr>
          <a:xfrm>
            <a:off x="2036445" y="4586605"/>
            <a:ext cx="6087110" cy="15595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9" name="Picture 8"/>
          <p:cNvPicPr>
            <a:picLocks noChangeAspect="1"/>
          </p:cNvPicPr>
          <p:nvPr/>
        </p:nvPicPr>
        <p:blipFill>
          <a:blip r:embed="rId2"/>
          <a:srcRect l="256" t="11013" r="1196" b="40152"/>
          <a:stretch>
            <a:fillRect/>
          </a:stretch>
        </p:blipFill>
        <p:spPr>
          <a:xfrm>
            <a:off x="260350" y="2764155"/>
            <a:ext cx="6210300" cy="33820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6</a:t>
            </a:fld>
            <a:endParaRPr lang="en-US"/>
          </a:p>
        </p:txBody>
      </p:sp>
      <p:sp>
        <p:nvSpPr>
          <p:cNvPr id="5" name="Text Box 4"/>
          <p:cNvSpPr txBox="1"/>
          <p:nvPr/>
        </p:nvSpPr>
        <p:spPr>
          <a:xfrm>
            <a:off x="2536190" y="116205"/>
            <a:ext cx="7119620" cy="553085"/>
          </a:xfrm>
          <a:prstGeom prst="rect">
            <a:avLst/>
          </a:prstGeom>
          <a:noFill/>
        </p:spPr>
        <p:txBody>
          <a:bodyPr wrap="square" rtlCol="0">
            <a:spAutoFit/>
          </a:bodyPr>
          <a:lstStyle/>
          <a:p>
            <a:pPr algn="ctr"/>
            <a:r>
              <a:rPr lang="en-US" sz="3000" b="1">
                <a:solidFill>
                  <a:schemeClr val="tx1"/>
                </a:solidFill>
              </a:rPr>
              <a:t>CHƯƠNG 2 : NGHIÊN CỨU LÝ THUYẾT</a:t>
            </a:r>
          </a:p>
        </p:txBody>
      </p:sp>
      <p:sp>
        <p:nvSpPr>
          <p:cNvPr id="3" name="Text Box 2"/>
          <p:cNvSpPr txBox="1"/>
          <p:nvPr/>
        </p:nvSpPr>
        <p:spPr>
          <a:xfrm>
            <a:off x="161925" y="920750"/>
            <a:ext cx="5635625" cy="311150"/>
          </a:xfrm>
          <a:prstGeom prst="rect">
            <a:avLst/>
          </a:prstGeom>
          <a:noFill/>
        </p:spPr>
        <p:txBody>
          <a:bodyPr wrap="square" rtlCol="0">
            <a:noAutofit/>
          </a:bodyPr>
          <a:lstStyle/>
          <a:p>
            <a:r>
              <a:rPr lang="en-US" b="1"/>
              <a:t>2.1 Kiến thức cơ bản về Nodejs, Reactjs và MySQL</a:t>
            </a:r>
          </a:p>
        </p:txBody>
      </p:sp>
      <p:sp>
        <p:nvSpPr>
          <p:cNvPr id="4" name="Text Box 3"/>
          <p:cNvSpPr txBox="1"/>
          <p:nvPr/>
        </p:nvSpPr>
        <p:spPr>
          <a:xfrm>
            <a:off x="547370" y="1406525"/>
            <a:ext cx="5635625" cy="311150"/>
          </a:xfrm>
          <a:prstGeom prst="rect">
            <a:avLst/>
          </a:prstGeom>
          <a:noFill/>
        </p:spPr>
        <p:txBody>
          <a:bodyPr wrap="square" rtlCol="0">
            <a:noAutofit/>
          </a:bodyPr>
          <a:lstStyle/>
          <a:p>
            <a:r>
              <a:rPr lang="en-US" sz="1600" b="1"/>
              <a:t>2.1.3 MySQL: Phần mềm tạo cơ sở dữ liệu cực linh hoạt</a:t>
            </a:r>
          </a:p>
        </p:txBody>
      </p:sp>
      <p:pic>
        <p:nvPicPr>
          <p:cNvPr id="6" name="Picture -2147482621" descr="mysql"/>
          <p:cNvPicPr>
            <a:picLocks noChangeAspect="1"/>
          </p:cNvPicPr>
          <p:nvPr/>
        </p:nvPicPr>
        <p:blipFill>
          <a:blip r:embed="rId2"/>
          <a:stretch>
            <a:fillRect/>
          </a:stretch>
        </p:blipFill>
        <p:spPr>
          <a:xfrm>
            <a:off x="6911975" y="2774315"/>
            <a:ext cx="5078730" cy="3261360"/>
          </a:xfrm>
          <a:prstGeom prst="rect">
            <a:avLst/>
          </a:prstGeom>
          <a:noFill/>
          <a:ln w="9525">
            <a:noFill/>
          </a:ln>
        </p:spPr>
      </p:pic>
      <p:sp>
        <p:nvSpPr>
          <p:cNvPr id="10" name="Cloud 9"/>
          <p:cNvSpPr/>
          <p:nvPr/>
        </p:nvSpPr>
        <p:spPr>
          <a:xfrm>
            <a:off x="547370" y="2454275"/>
            <a:ext cx="5826760" cy="3902075"/>
          </a:xfrm>
          <a:prstGeom prst="cloud">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just"/>
            <a:r>
              <a:rPr lang="vi-VN" altLang="en-US" sz="1600">
                <a:solidFill>
                  <a:schemeClr val="tx1"/>
                </a:solidFill>
                <a:latin typeface="Arial" panose="020B0604020202020204" pitchFamily="34" charset="0"/>
                <a:cs typeface="Arial" panose="020B0604020202020204" pitchFamily="34" charset="0"/>
              </a:rPr>
              <a:t>MySQL là một hệ thống quản trị cơ sở dữ liệu mã nguồn mở (Relational Database Management System, viết tắt là RDBMS) hoạt động theo mô hình client-server. RDBMS là một phần mềm hay dịch vụ dùng để tạo và quản lý các cơ sở dữ liệu (Database) theo hình thức quản lý các mối liên hệ giữa chúng.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7</a:t>
            </a:fld>
            <a:endParaRPr lang="en-US"/>
          </a:p>
        </p:txBody>
      </p:sp>
      <p:sp>
        <p:nvSpPr>
          <p:cNvPr id="5" name="Text Box 4"/>
          <p:cNvSpPr txBox="1"/>
          <p:nvPr/>
        </p:nvSpPr>
        <p:spPr>
          <a:xfrm>
            <a:off x="2536190" y="116205"/>
            <a:ext cx="7119620" cy="553085"/>
          </a:xfrm>
          <a:prstGeom prst="rect">
            <a:avLst/>
          </a:prstGeom>
          <a:noFill/>
        </p:spPr>
        <p:txBody>
          <a:bodyPr wrap="square" rtlCol="0">
            <a:spAutoFit/>
          </a:bodyPr>
          <a:lstStyle/>
          <a:p>
            <a:pPr algn="ctr"/>
            <a:r>
              <a:rPr lang="en-US" sz="3000" b="1">
                <a:solidFill>
                  <a:schemeClr val="tx1"/>
                </a:solidFill>
              </a:rPr>
              <a:t>CHƯƠNG 2 : NGHIÊN CỨU LÝ THUYẾT</a:t>
            </a:r>
          </a:p>
        </p:txBody>
      </p:sp>
      <p:sp>
        <p:nvSpPr>
          <p:cNvPr id="3" name="Text Box 2"/>
          <p:cNvSpPr txBox="1"/>
          <p:nvPr/>
        </p:nvSpPr>
        <p:spPr>
          <a:xfrm>
            <a:off x="161925" y="755015"/>
            <a:ext cx="5635625" cy="311150"/>
          </a:xfrm>
          <a:prstGeom prst="rect">
            <a:avLst/>
          </a:prstGeom>
          <a:noFill/>
        </p:spPr>
        <p:txBody>
          <a:bodyPr wrap="square" rtlCol="0">
            <a:noAutofit/>
          </a:bodyPr>
          <a:lstStyle/>
          <a:p>
            <a:r>
              <a:rPr lang="en-US" b="1"/>
              <a:t>2.2 Lý luận thiết kế và phát triển Website</a:t>
            </a:r>
          </a:p>
        </p:txBody>
      </p:sp>
      <p:sp>
        <p:nvSpPr>
          <p:cNvPr id="4" name="Text Box 3"/>
          <p:cNvSpPr txBox="1"/>
          <p:nvPr/>
        </p:nvSpPr>
        <p:spPr>
          <a:xfrm>
            <a:off x="577215" y="1548765"/>
            <a:ext cx="5635625" cy="311150"/>
          </a:xfrm>
          <a:prstGeom prst="rect">
            <a:avLst/>
          </a:prstGeom>
          <a:noFill/>
        </p:spPr>
        <p:txBody>
          <a:bodyPr wrap="square" rtlCol="0">
            <a:noAutofit/>
          </a:bodyPr>
          <a:lstStyle/>
          <a:p>
            <a:r>
              <a:rPr lang="en-US" sz="1600" b="1"/>
              <a:t>2.2.1 Quy trình phát triển website</a:t>
            </a:r>
          </a:p>
        </p:txBody>
      </p:sp>
      <p:sp>
        <p:nvSpPr>
          <p:cNvPr id="7" name="Text Box 6"/>
          <p:cNvSpPr txBox="1"/>
          <p:nvPr/>
        </p:nvSpPr>
        <p:spPr>
          <a:xfrm>
            <a:off x="372745" y="2069465"/>
            <a:ext cx="11500485" cy="1359535"/>
          </a:xfrm>
          <a:prstGeom prst="rect">
            <a:avLst/>
          </a:prstGeom>
          <a:noFill/>
        </p:spPr>
        <p:txBody>
          <a:bodyPr wrap="square" rtlCol="0">
            <a:noAutofit/>
          </a:bodyPr>
          <a:lstStyle/>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p>
          <a:p>
            <a:pPr indent="457200" algn="just"/>
            <a:endParaRPr lang="en-US" sz="1500"/>
          </a:p>
          <a:p>
            <a:pPr indent="457200" algn="just"/>
            <a:endParaRPr lang="en-US" sz="1500"/>
          </a:p>
          <a:p>
            <a:pPr indent="457200" algn="just"/>
            <a:endParaRPr lang="en-US" sz="1500"/>
          </a:p>
          <a:p>
            <a:pPr indent="457200" algn="just"/>
            <a:endParaRPr lang="en-US" sz="1500"/>
          </a:p>
        </p:txBody>
      </p:sp>
      <p:sp>
        <p:nvSpPr>
          <p:cNvPr id="9" name="Text Box 8"/>
          <p:cNvSpPr txBox="1"/>
          <p:nvPr/>
        </p:nvSpPr>
        <p:spPr>
          <a:xfrm>
            <a:off x="577215" y="3248660"/>
            <a:ext cx="5635625" cy="311150"/>
          </a:xfrm>
          <a:prstGeom prst="rect">
            <a:avLst/>
          </a:prstGeom>
          <a:noFill/>
        </p:spPr>
        <p:txBody>
          <a:bodyPr wrap="square" rtlCol="0">
            <a:noAutofit/>
          </a:bodyPr>
          <a:lstStyle/>
          <a:p>
            <a:r>
              <a:rPr lang="en-US" sz="1600" b="1"/>
              <a:t>2.2.2 Tích hợp giữa Frontend và Backend</a:t>
            </a:r>
          </a:p>
        </p:txBody>
      </p:sp>
      <p:sp>
        <p:nvSpPr>
          <p:cNvPr id="13" name="Text Box 12"/>
          <p:cNvSpPr txBox="1"/>
          <p:nvPr/>
        </p:nvSpPr>
        <p:spPr>
          <a:xfrm>
            <a:off x="461645" y="3852545"/>
            <a:ext cx="11402060" cy="1714500"/>
          </a:xfrm>
          <a:prstGeom prst="rect">
            <a:avLst/>
          </a:prstGeom>
          <a:noFill/>
        </p:spPr>
        <p:txBody>
          <a:bodyPr wrap="square" rtlCol="0">
            <a:noAutofit/>
          </a:bodyPr>
          <a:lstStyle/>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p>
          <a:p>
            <a:pPr indent="457200" algn="just"/>
            <a:endParaRPr lang="en-US" sz="1500"/>
          </a:p>
          <a:p>
            <a:pPr indent="457200" algn="just"/>
            <a:r>
              <a:rPr lang="en-US" sz="1500"/>
              <a:t>Việc tích hợp hiệu quả yêu cầu sự hiểu biết về RESTful APIs và MySQL. RESTful APIs cung cấp một cách tiếp cận đơn giản và linh hoạt, trong khi MySQL cho phép truy vấn dữ liệu theo nhu cầu, giúp tối ưu hóa việc truyền thông.</a:t>
            </a:r>
          </a:p>
          <a:p>
            <a:pPr indent="457200" algn="just"/>
            <a:endParaRPr lang="en-US" sz="1500"/>
          </a:p>
          <a:p>
            <a:pPr indent="457200" algn="just"/>
            <a:endParaRPr lang="en-US" sz="1500"/>
          </a:p>
          <a:p>
            <a:pPr indent="457200" algn="just"/>
            <a:endParaRPr lang="en-US" sz="1500"/>
          </a:p>
          <a:p>
            <a:pPr indent="457200" algn="just"/>
            <a:endParaRPr lang="en-US"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8</a:t>
            </a:fld>
            <a:endParaRPr lang="en-US"/>
          </a:p>
        </p:txBody>
      </p:sp>
      <p:sp>
        <p:nvSpPr>
          <p:cNvPr id="5" name="Text Box 4"/>
          <p:cNvSpPr txBox="1"/>
          <p:nvPr/>
        </p:nvSpPr>
        <p:spPr>
          <a:xfrm>
            <a:off x="2536190" y="116205"/>
            <a:ext cx="7119620" cy="553085"/>
          </a:xfrm>
          <a:prstGeom prst="rect">
            <a:avLst/>
          </a:prstGeom>
          <a:noFill/>
        </p:spPr>
        <p:txBody>
          <a:bodyPr wrap="square" rtlCol="0">
            <a:spAutoFit/>
          </a:bodyPr>
          <a:lstStyle/>
          <a:p>
            <a:pPr algn="ctr"/>
            <a:r>
              <a:rPr lang="en-US" sz="3000" b="1">
                <a:solidFill>
                  <a:schemeClr val="tx1"/>
                </a:solidFill>
              </a:rPr>
              <a:t>CHƯƠNG 2 : NGHIÊN CỨU LÝ THUYẾT</a:t>
            </a:r>
          </a:p>
        </p:txBody>
      </p:sp>
      <p:sp>
        <p:nvSpPr>
          <p:cNvPr id="3" name="Text Box 2"/>
          <p:cNvSpPr txBox="1"/>
          <p:nvPr/>
        </p:nvSpPr>
        <p:spPr>
          <a:xfrm>
            <a:off x="161925" y="1003300"/>
            <a:ext cx="5635625" cy="311150"/>
          </a:xfrm>
          <a:prstGeom prst="rect">
            <a:avLst/>
          </a:prstGeom>
          <a:noFill/>
        </p:spPr>
        <p:txBody>
          <a:bodyPr wrap="square" rtlCol="0">
            <a:noAutofit/>
          </a:bodyPr>
          <a:lstStyle/>
          <a:p>
            <a:r>
              <a:rPr lang="en-US" b="1"/>
              <a:t>2.3 Giả thiết khoa học và phương pháp nghiên cứu dự án</a:t>
            </a:r>
          </a:p>
        </p:txBody>
      </p:sp>
      <p:sp>
        <p:nvSpPr>
          <p:cNvPr id="4" name="Text Box 3"/>
          <p:cNvSpPr txBox="1"/>
          <p:nvPr/>
        </p:nvSpPr>
        <p:spPr>
          <a:xfrm>
            <a:off x="577215" y="1548765"/>
            <a:ext cx="5635625" cy="311150"/>
          </a:xfrm>
          <a:prstGeom prst="rect">
            <a:avLst/>
          </a:prstGeom>
          <a:noFill/>
        </p:spPr>
        <p:txBody>
          <a:bodyPr wrap="square" rtlCol="0">
            <a:noAutofit/>
          </a:bodyPr>
          <a:lstStyle/>
          <a:p>
            <a:r>
              <a:rPr lang="en-US" sz="1600" b="1"/>
              <a:t>2.3.1 Giả thiết khoa học: hiệu suất và sự linh hoạt</a:t>
            </a:r>
          </a:p>
        </p:txBody>
      </p:sp>
      <p:sp>
        <p:nvSpPr>
          <p:cNvPr id="7" name="Text Box 6"/>
          <p:cNvSpPr txBox="1"/>
          <p:nvPr/>
        </p:nvSpPr>
        <p:spPr>
          <a:xfrm>
            <a:off x="372745" y="1965960"/>
            <a:ext cx="11819890" cy="862330"/>
          </a:xfrm>
          <a:prstGeom prst="rect">
            <a:avLst/>
          </a:prstGeom>
          <a:noFill/>
        </p:spPr>
        <p:txBody>
          <a:bodyPr wrap="square" rtlCol="0">
            <a:noAutofit/>
          </a:bodyPr>
          <a:lstStyle/>
          <a:p>
            <a:pPr indent="457200" algn="l"/>
            <a:r>
              <a:rPr lang="en-US" sz="1500"/>
              <a:t>Giả thiết cơ bản của dự án là sự kết hợp giữa Node.js và React.js sẽ tạo ra một hệ thống website thương mại điện tử mạnh mẽ với hiệu suất cao và trải nghiệm người dùng đáng chú ý. Điều này dựa trên khả năng của Node.js xử lý đa nhiệm và sự linh hoạt của React.js trong quản lý trạng thái.</a:t>
            </a:r>
          </a:p>
        </p:txBody>
      </p:sp>
      <p:sp>
        <p:nvSpPr>
          <p:cNvPr id="9" name="Text Box 8"/>
          <p:cNvSpPr txBox="1"/>
          <p:nvPr/>
        </p:nvSpPr>
        <p:spPr>
          <a:xfrm>
            <a:off x="577215" y="2739390"/>
            <a:ext cx="5635625" cy="311150"/>
          </a:xfrm>
          <a:prstGeom prst="rect">
            <a:avLst/>
          </a:prstGeom>
          <a:noFill/>
        </p:spPr>
        <p:txBody>
          <a:bodyPr wrap="square" rtlCol="0">
            <a:noAutofit/>
          </a:bodyPr>
          <a:lstStyle/>
          <a:p>
            <a:r>
              <a:rPr lang="en-US" sz="1600" b="1"/>
              <a:t>2.2.2 Tích hợp giữa Frontend và Backend</a:t>
            </a:r>
          </a:p>
        </p:txBody>
      </p:sp>
      <p:sp>
        <p:nvSpPr>
          <p:cNvPr id="13" name="Text Box 12"/>
          <p:cNvSpPr txBox="1"/>
          <p:nvPr/>
        </p:nvSpPr>
        <p:spPr>
          <a:xfrm>
            <a:off x="482600" y="3206750"/>
            <a:ext cx="11402060" cy="1714500"/>
          </a:xfrm>
          <a:prstGeom prst="rect">
            <a:avLst/>
          </a:prstGeom>
          <a:noFill/>
        </p:spPr>
        <p:txBody>
          <a:bodyPr wrap="square" rtlCol="0">
            <a:noAutofit/>
          </a:bodyPr>
          <a:lstStyle/>
          <a:p>
            <a:pPr indent="457200" algn="just"/>
            <a:r>
              <a:rPr lang="en-US" sz="1500"/>
              <a:t>Quy trình phát triển website yêu cầu sự linh hoạt, với điều tiên quyết cần phải tìm hiểu các thành phần của website từ đó mới tiến hành thiết kế, triển khai và quản lý dự án. Các bước từ việc tìm hiểu, xác định yêu cầu đến triển khai và duy trì đều quan trọng để đảm bảo một ứng dụng hoạt động mạnh mẽ và ổn định.</a:t>
            </a:r>
          </a:p>
          <a:p>
            <a:pPr indent="457200" algn="just"/>
            <a:endParaRPr lang="en-US" sz="1500"/>
          </a:p>
          <a:p>
            <a:pPr indent="457200" algn="just"/>
            <a:r>
              <a:rPr lang="en-US" sz="1500"/>
              <a:t>Việc tích hợp hiệu quả yêu cầu sự hiểu biết về RESTful APIs và MySQL. RESTful APIs cung cấp một cách tiếp cận đơn giản và linh hoạt, trong khi MySQL cho phép truy vấn dữ liệu theo nhu cầu, giúp tối ưu hóa việc truyền thông.</a:t>
            </a:r>
          </a:p>
          <a:p>
            <a:pPr indent="457200" algn="just"/>
            <a:endParaRPr lang="en-US" sz="1500"/>
          </a:p>
          <a:p>
            <a:pPr indent="457200" algn="just"/>
            <a:endParaRPr lang="en-US" sz="1500"/>
          </a:p>
          <a:p>
            <a:pPr indent="457200" algn="just"/>
            <a:endParaRPr lang="en-US" sz="1500"/>
          </a:p>
          <a:p>
            <a:pPr indent="457200" algn="just"/>
            <a:endParaRPr lang="en-US"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618960-8005-486C-9A75-10CB2AAC16F9}" type="slidenum">
              <a:rPr lang="en-US" smtClean="0"/>
              <a:t>9</a:t>
            </a:fld>
            <a:endParaRPr lang="en-US"/>
          </a:p>
        </p:txBody>
      </p:sp>
      <p:sp>
        <p:nvSpPr>
          <p:cNvPr id="5" name="Text Box 4"/>
          <p:cNvSpPr txBox="1"/>
          <p:nvPr/>
        </p:nvSpPr>
        <p:spPr>
          <a:xfrm>
            <a:off x="0" y="116205"/>
            <a:ext cx="12192635" cy="553085"/>
          </a:xfrm>
          <a:prstGeom prst="rect">
            <a:avLst/>
          </a:prstGeom>
          <a:noFill/>
        </p:spPr>
        <p:txBody>
          <a:bodyPr wrap="square" rtlCol="0">
            <a:spAutoFit/>
          </a:bodyPr>
          <a:lstStyle/>
          <a:p>
            <a:pPr algn="ctr"/>
            <a:r>
              <a:rPr lang="en-US" sz="3000" b="1">
                <a:solidFill>
                  <a:schemeClr val="accent1">
                    <a:lumMod val="50000"/>
                  </a:schemeClr>
                </a:solidFill>
              </a:rPr>
              <a:t>CHƯƠNG 3 : HIỆN THỰC HÓA NGHIÊN CỨU</a:t>
            </a:r>
          </a:p>
        </p:txBody>
      </p:sp>
      <p:sp>
        <p:nvSpPr>
          <p:cNvPr id="3" name="Text Box 2"/>
          <p:cNvSpPr txBox="1"/>
          <p:nvPr/>
        </p:nvSpPr>
        <p:spPr>
          <a:xfrm>
            <a:off x="161925" y="755015"/>
            <a:ext cx="5635625" cy="311150"/>
          </a:xfrm>
          <a:prstGeom prst="rect">
            <a:avLst/>
          </a:prstGeom>
          <a:noFill/>
        </p:spPr>
        <p:txBody>
          <a:bodyPr wrap="square" rtlCol="0">
            <a:noAutofit/>
          </a:bodyPr>
          <a:lstStyle/>
          <a:p>
            <a:r>
              <a:rPr lang="en-US" b="1" dirty="0" err="1"/>
              <a:t>Phân</a:t>
            </a:r>
            <a:r>
              <a:rPr lang="en-US" b="1" dirty="0"/>
              <a:t> </a:t>
            </a:r>
            <a:r>
              <a:rPr lang="en-US" b="1" dirty="0" err="1"/>
              <a:t>tích</a:t>
            </a:r>
            <a:r>
              <a:rPr lang="en-US" b="1" dirty="0"/>
              <a:t> </a:t>
            </a:r>
            <a:r>
              <a:rPr lang="en-US" b="1" dirty="0" err="1"/>
              <a:t>và</a:t>
            </a:r>
            <a:r>
              <a:rPr lang="en-US" b="1" dirty="0"/>
              <a:t> </a:t>
            </a:r>
            <a:r>
              <a:rPr lang="en-US" b="1" dirty="0" err="1"/>
              <a:t>thiết</a:t>
            </a:r>
            <a:r>
              <a:rPr lang="en-US" b="1" dirty="0"/>
              <a:t> </a:t>
            </a:r>
            <a:r>
              <a:rPr lang="en-US" b="1" dirty="0" err="1"/>
              <a:t>kế</a:t>
            </a:r>
            <a:r>
              <a:rPr lang="en-US" b="1" dirty="0"/>
              <a:t> </a:t>
            </a:r>
            <a:r>
              <a:rPr lang="en-US" b="1" dirty="0" err="1"/>
              <a:t>dữ</a:t>
            </a:r>
            <a:r>
              <a:rPr lang="en-US" b="1" dirty="0"/>
              <a:t> </a:t>
            </a:r>
            <a:r>
              <a:rPr lang="en-US" b="1" dirty="0" err="1"/>
              <a:t>liệu</a:t>
            </a:r>
            <a:endParaRPr lang="en-US" b="1" dirty="0"/>
          </a:p>
        </p:txBody>
      </p:sp>
      <p:pic>
        <p:nvPicPr>
          <p:cNvPr id="1026" name="Picture 2">
            <a:extLst>
              <a:ext uri="{FF2B5EF4-FFF2-40B4-BE49-F238E27FC236}">
                <a16:creationId xmlns:a16="http://schemas.microsoft.com/office/drawing/2014/main" id="{10D687DE-DD97-2FCF-2A59-EB95F6516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297" y="1151890"/>
            <a:ext cx="8961437" cy="542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1737</Words>
  <Application>Microsoft Office PowerPoint</Application>
  <PresentationFormat>Widescreen</PresentationFormat>
  <Paragraphs>150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Huynh Nhut Huy</cp:lastModifiedBy>
  <cp:revision>4</cp:revision>
  <dcterms:created xsi:type="dcterms:W3CDTF">2024-01-11T19:28:00Z</dcterms:created>
  <dcterms:modified xsi:type="dcterms:W3CDTF">2025-01-07T18:51:01Z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AE968C1FA5CB4FB5A58DA7CEC1C24386_13</vt:lpwstr>
  </property>
  <property fmtid="{D5CDD505-2E9C-101B-9397-08002B2CF9AE}" pid="3" name="KSOProductBuildVer">
    <vt:lpwstr>1033-12.2.0.13412</vt:lpwstr>
  </property>
</Properties>
</file>